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00" r:id="rId1"/>
  </p:sldMasterIdLst>
  <p:notesMasterIdLst>
    <p:notesMasterId r:id="rId8"/>
  </p:notesMasterIdLst>
  <p:handoutMasterIdLst>
    <p:handoutMasterId r:id="rId9"/>
  </p:handoutMasterIdLst>
  <p:sldIdLst>
    <p:sldId id="272" r:id="rId2"/>
    <p:sldId id="297" r:id="rId3"/>
    <p:sldId id="282" r:id="rId4"/>
    <p:sldId id="275" r:id="rId5"/>
    <p:sldId id="298" r:id="rId6"/>
    <p:sldId id="299" r:id="rId7"/>
  </p:sldIdLst>
  <p:sldSz cx="9144000" cy="5143500" type="screen16x9"/>
  <p:notesSz cx="8218488" cy="1077118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1pPr>
    <a:lvl2pPr marL="38962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2pPr>
    <a:lvl3pPr marL="77925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3pPr>
    <a:lvl4pPr marL="116887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4pPr>
    <a:lvl5pPr marL="155850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5pPr>
    <a:lvl6pPr marL="1948129" algn="l" defTabSz="779252" rtl="0" eaLnBrk="1" latinLnBrk="1" hangingPunct="1">
      <a:defRPr kern="1200">
        <a:solidFill>
          <a:schemeClr val="tx1"/>
        </a:solidFill>
        <a:latin typeface="Tahoma" charset="0"/>
        <a:ea typeface="+mn-ea"/>
        <a:cs typeface="+mn-cs"/>
      </a:defRPr>
    </a:lvl6pPr>
    <a:lvl7pPr marL="2337755" algn="l" defTabSz="779252" rtl="0" eaLnBrk="1" latinLnBrk="1" hangingPunct="1">
      <a:defRPr kern="1200">
        <a:solidFill>
          <a:schemeClr val="tx1"/>
        </a:solidFill>
        <a:latin typeface="Tahoma" charset="0"/>
        <a:ea typeface="+mn-ea"/>
        <a:cs typeface="+mn-cs"/>
      </a:defRPr>
    </a:lvl7pPr>
    <a:lvl8pPr marL="2727381" algn="l" defTabSz="779252" rtl="0" eaLnBrk="1" latinLnBrk="1" hangingPunct="1">
      <a:defRPr kern="1200">
        <a:solidFill>
          <a:schemeClr val="tx1"/>
        </a:solidFill>
        <a:latin typeface="Tahoma" charset="0"/>
        <a:ea typeface="+mn-ea"/>
        <a:cs typeface="+mn-cs"/>
      </a:defRPr>
    </a:lvl8pPr>
    <a:lvl9pPr marL="3117007" algn="l" defTabSz="779252" rtl="0" eaLnBrk="1" latinLnBrk="1" hangingPunct="1">
      <a:defRPr kern="1200">
        <a:solidFill>
          <a:schemeClr val="tx1"/>
        </a:solidFill>
        <a:latin typeface="Tahoma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00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C4AA2"/>
    <a:srgbClr val="BE8235"/>
    <a:srgbClr val="BE8C35"/>
    <a:srgbClr val="C88C35"/>
    <a:srgbClr val="E68C35"/>
    <a:srgbClr val="DCA835"/>
    <a:srgbClr val="00BEB5"/>
    <a:srgbClr val="00B2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>
      <p:cViewPr varScale="1">
        <p:scale>
          <a:sx n="143" d="100"/>
          <a:sy n="143" d="100"/>
        </p:scale>
        <p:origin x="-114" y="-1314"/>
      </p:cViewPr>
      <p:guideLst>
        <p:guide orient="horz" pos="759"/>
        <p:guide pos="5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01800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096963" y="5113338"/>
            <a:ext cx="6024562" cy="4848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19062" tIns="58738" rIns="119062" bIns="587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noProof="0" smtClean="0"/>
              <a:t>Click to edit Master notes styles</a:t>
            </a:r>
          </a:p>
          <a:p>
            <a:pPr lvl="0"/>
            <a:r>
              <a:rPr lang="en-US" altLang="ko-KR" noProof="0" smtClean="0"/>
              <a:t>Second Level</a:t>
            </a:r>
          </a:p>
          <a:p>
            <a:pPr lvl="0"/>
            <a:r>
              <a:rPr lang="en-US" altLang="ko-KR" noProof="0" smtClean="0"/>
              <a:t>Third Level</a:t>
            </a:r>
          </a:p>
          <a:p>
            <a:pPr lvl="0"/>
            <a:r>
              <a:rPr lang="en-US" altLang="ko-KR" noProof="0" smtClean="0"/>
              <a:t>Fourth Level</a:t>
            </a:r>
          </a:p>
          <a:p>
            <a:pPr lvl="0"/>
            <a:r>
              <a:rPr lang="en-US" altLang="ko-KR" noProof="0" smtClean="0"/>
              <a:t>Fifth Level</a:t>
            </a:r>
          </a:p>
        </p:txBody>
      </p:sp>
      <p:sp>
        <p:nvSpPr>
          <p:cNvPr id="7171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554038" y="828675"/>
            <a:ext cx="7123112" cy="40068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</p:spTree>
    <p:extLst>
      <p:ext uri="{BB962C8B-B14F-4D97-AF65-F5344CB8AC3E}">
        <p14:creationId xmlns:p14="http://schemas.microsoft.com/office/powerpoint/2010/main" val="237465461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165050" rtl="0" eaLnBrk="0" fontAlgn="base" hangingPunct="0">
      <a:lnSpc>
        <a:spcPct val="87000"/>
      </a:lnSpc>
      <a:spcBef>
        <a:spcPct val="2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1pPr>
    <a:lvl2pPr marL="633142" indent="-243516" algn="l" defTabSz="165050" rtl="0" eaLnBrk="0" fontAlgn="base" hangingPunct="0">
      <a:lnSpc>
        <a:spcPct val="87000"/>
      </a:lnSpc>
      <a:spcBef>
        <a:spcPct val="2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2pPr>
    <a:lvl3pPr marL="974065" indent="-194813" algn="l" defTabSz="165050" rtl="0" eaLnBrk="0" fontAlgn="base" hangingPunct="0">
      <a:lnSpc>
        <a:spcPct val="87000"/>
      </a:lnSpc>
      <a:spcBef>
        <a:spcPct val="2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3pPr>
    <a:lvl4pPr marL="1363690" indent="-194813" algn="l" defTabSz="165050" rtl="0" eaLnBrk="0" fontAlgn="base" hangingPunct="0">
      <a:lnSpc>
        <a:spcPct val="87000"/>
      </a:lnSpc>
      <a:spcBef>
        <a:spcPct val="2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4pPr>
    <a:lvl5pPr marL="1753316" indent="-194813" algn="l" defTabSz="165050" rtl="0" eaLnBrk="0" fontAlgn="base" hangingPunct="0">
      <a:lnSpc>
        <a:spcPct val="87000"/>
      </a:lnSpc>
      <a:spcBef>
        <a:spcPct val="2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5pPr>
    <a:lvl6pPr marL="1948129" algn="l" defTabSz="779252" rtl="0" eaLnBrk="1" latinLnBrk="1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337755" algn="l" defTabSz="779252" rtl="0" eaLnBrk="1" latinLnBrk="1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727381" algn="l" defTabSz="779252" rtl="0" eaLnBrk="1" latinLnBrk="1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117007" algn="l" defTabSz="779252" rtl="0" eaLnBrk="1" latinLnBrk="1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554038" y="828675"/>
            <a:ext cx="7123112" cy="4006850"/>
          </a:xfrm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nl-NL" altLang="ko-K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554038" y="828675"/>
            <a:ext cx="7123112" cy="4006850"/>
          </a:xfrm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nl-NL" altLang="ko-KR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554038" y="828675"/>
            <a:ext cx="7123112" cy="4006850"/>
          </a:xfrm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nl-NL" altLang="ko-KR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554038" y="828675"/>
            <a:ext cx="7123112" cy="4006850"/>
          </a:xfrm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nl-NL" altLang="ko-K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/>
          <p:cNvSpPr>
            <a:spLocks/>
          </p:cNvSpPr>
          <p:nvPr/>
        </p:nvSpPr>
        <p:spPr bwMode="ltGray">
          <a:xfrm>
            <a:off x="876300" y="909052"/>
            <a:ext cx="19050" cy="500063"/>
          </a:xfrm>
          <a:custGeom>
            <a:avLst/>
            <a:gdLst>
              <a:gd name="T0" fmla="*/ 0 w 12"/>
              <a:gd name="T1" fmla="*/ 0 h 420"/>
              <a:gd name="T2" fmla="*/ 0 w 12"/>
              <a:gd name="T3" fmla="*/ 420 h 420"/>
              <a:gd name="T4" fmla="*/ 12 w 12"/>
              <a:gd name="T5" fmla="*/ 420 h 420"/>
              <a:gd name="T6" fmla="*/ 12 w 12"/>
              <a:gd name="T7" fmla="*/ 0 h 420"/>
              <a:gd name="T8" fmla="*/ 0 w 12"/>
              <a:gd name="T9" fmla="*/ 0 h 420"/>
              <a:gd name="T10" fmla="*/ 0 w 12"/>
              <a:gd name="T11" fmla="*/ 0 h 4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420">
                <a:moveTo>
                  <a:pt x="0" y="0"/>
                </a:moveTo>
                <a:lnTo>
                  <a:pt x="0" y="420"/>
                </a:lnTo>
                <a:lnTo>
                  <a:pt x="12" y="420"/>
                </a:lnTo>
                <a:lnTo>
                  <a:pt x="12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50000">
                <a:schemeClr val="hlink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77925" tIns="38963" rIns="77925" bIns="38963"/>
          <a:lstStyle/>
          <a:p>
            <a:pPr>
              <a:defRPr/>
            </a:pPr>
            <a:endParaRPr lang="ko-KR" altLang="en-US"/>
          </a:p>
        </p:txBody>
      </p:sp>
      <p:sp>
        <p:nvSpPr>
          <p:cNvPr id="5" name="Freeform 7"/>
          <p:cNvSpPr>
            <a:spLocks/>
          </p:cNvSpPr>
          <p:nvPr userDrawn="1"/>
        </p:nvSpPr>
        <p:spPr bwMode="ltGray">
          <a:xfrm>
            <a:off x="1217613" y="1280909"/>
            <a:ext cx="400050" cy="14288"/>
          </a:xfrm>
          <a:custGeom>
            <a:avLst/>
            <a:gdLst>
              <a:gd name="T0" fmla="*/ 400050 w 251"/>
              <a:gd name="T1" fmla="*/ 0 h 12"/>
              <a:gd name="T2" fmla="*/ 0 w 251"/>
              <a:gd name="T3" fmla="*/ 0 h 12"/>
              <a:gd name="T4" fmla="*/ 0 w 251"/>
              <a:gd name="T5" fmla="*/ 19050 h 12"/>
              <a:gd name="T6" fmla="*/ 400050 w 251"/>
              <a:gd name="T7" fmla="*/ 19050 h 12"/>
              <a:gd name="T8" fmla="*/ 400050 w 251"/>
              <a:gd name="T9" fmla="*/ 0 h 12"/>
              <a:gd name="T10" fmla="*/ 400050 w 251"/>
              <a:gd name="T11" fmla="*/ 0 h 1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51" h="12">
                <a:moveTo>
                  <a:pt x="251" y="0"/>
                </a:moveTo>
                <a:lnTo>
                  <a:pt x="0" y="0"/>
                </a:lnTo>
                <a:lnTo>
                  <a:pt x="0" y="12"/>
                </a:lnTo>
                <a:lnTo>
                  <a:pt x="251" y="12"/>
                </a:lnTo>
                <a:lnTo>
                  <a:pt x="251" y="0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77925" tIns="38963" rIns="77925" bIns="38963"/>
          <a:lstStyle/>
          <a:p>
            <a:endParaRPr lang="ko-KR" altLang="en-US"/>
          </a:p>
        </p:txBody>
      </p:sp>
      <p:sp>
        <p:nvSpPr>
          <p:cNvPr id="6" name="Freeform 8"/>
          <p:cNvSpPr>
            <a:spLocks/>
          </p:cNvSpPr>
          <p:nvPr userDrawn="1"/>
        </p:nvSpPr>
        <p:spPr bwMode="ltGray">
          <a:xfrm>
            <a:off x="1" y="1280909"/>
            <a:ext cx="557213" cy="14288"/>
          </a:xfrm>
          <a:custGeom>
            <a:avLst/>
            <a:gdLst>
              <a:gd name="T0" fmla="*/ 0 w 251"/>
              <a:gd name="T1" fmla="*/ 0 h 12"/>
              <a:gd name="T2" fmla="*/ 0 w 251"/>
              <a:gd name="T3" fmla="*/ 19050 h 12"/>
              <a:gd name="T4" fmla="*/ 557213 w 251"/>
              <a:gd name="T5" fmla="*/ 19050 h 12"/>
              <a:gd name="T6" fmla="*/ 557213 w 251"/>
              <a:gd name="T7" fmla="*/ 0 h 12"/>
              <a:gd name="T8" fmla="*/ 0 w 251"/>
              <a:gd name="T9" fmla="*/ 0 h 12"/>
              <a:gd name="T10" fmla="*/ 0 w 251"/>
              <a:gd name="T11" fmla="*/ 0 h 1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51" h="12">
                <a:moveTo>
                  <a:pt x="0" y="0"/>
                </a:moveTo>
                <a:lnTo>
                  <a:pt x="0" y="12"/>
                </a:lnTo>
                <a:lnTo>
                  <a:pt x="251" y="12"/>
                </a:lnTo>
                <a:lnTo>
                  <a:pt x="251" y="0"/>
                </a:ln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0">
                <a:schemeClr val="bg2"/>
              </a:gs>
              <a:gs pos="100000">
                <a:schemeClr val="accent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77925" tIns="38963" rIns="77925" bIns="38963"/>
          <a:lstStyle/>
          <a:p>
            <a:endParaRPr lang="ko-KR" altLang="en-US"/>
          </a:p>
        </p:txBody>
      </p:sp>
      <p:sp>
        <p:nvSpPr>
          <p:cNvPr id="7" name="Freeform 10"/>
          <p:cNvSpPr>
            <a:spLocks/>
          </p:cNvSpPr>
          <p:nvPr userDrawn="1"/>
        </p:nvSpPr>
        <p:spPr bwMode="ltGray">
          <a:xfrm>
            <a:off x="876300" y="11437"/>
            <a:ext cx="19050" cy="900000"/>
          </a:xfrm>
          <a:custGeom>
            <a:avLst/>
            <a:gdLst>
              <a:gd name="T0" fmla="*/ 19050 w 12"/>
              <a:gd name="T1" fmla="*/ 0 h 695"/>
              <a:gd name="T2" fmla="*/ 0 w 12"/>
              <a:gd name="T3" fmla="*/ 0 h 695"/>
              <a:gd name="T4" fmla="*/ 0 w 12"/>
              <a:gd name="T5" fmla="*/ 1103313 h 695"/>
              <a:gd name="T6" fmla="*/ 19050 w 12"/>
              <a:gd name="T7" fmla="*/ 1103313 h 695"/>
              <a:gd name="T8" fmla="*/ 19050 w 12"/>
              <a:gd name="T9" fmla="*/ 0 h 695"/>
              <a:gd name="T10" fmla="*/ 19050 w 12"/>
              <a:gd name="T11" fmla="*/ 0 h 69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2" h="695">
                <a:moveTo>
                  <a:pt x="12" y="0"/>
                </a:moveTo>
                <a:lnTo>
                  <a:pt x="0" y="0"/>
                </a:lnTo>
                <a:lnTo>
                  <a:pt x="0" y="695"/>
                </a:lnTo>
                <a:lnTo>
                  <a:pt x="12" y="695"/>
                </a:lnTo>
                <a:lnTo>
                  <a:pt x="12" y="0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bg2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77925" tIns="38963" rIns="77925" bIns="38963"/>
          <a:lstStyle/>
          <a:p>
            <a:endParaRPr lang="ko-KR" altLang="en-US"/>
          </a:p>
        </p:txBody>
      </p:sp>
      <p:sp>
        <p:nvSpPr>
          <p:cNvPr id="8" name="Freeform 11"/>
          <p:cNvSpPr>
            <a:spLocks/>
          </p:cNvSpPr>
          <p:nvPr userDrawn="1"/>
        </p:nvSpPr>
        <p:spPr bwMode="ltGray">
          <a:xfrm>
            <a:off x="876300" y="1758861"/>
            <a:ext cx="19050" cy="3384000"/>
          </a:xfrm>
          <a:custGeom>
            <a:avLst/>
            <a:gdLst>
              <a:gd name="T0" fmla="*/ 0 w 12"/>
              <a:gd name="T1" fmla="*/ 4281487 h 2697"/>
              <a:gd name="T2" fmla="*/ 19050 w 12"/>
              <a:gd name="T3" fmla="*/ 4281487 h 2697"/>
              <a:gd name="T4" fmla="*/ 19050 w 12"/>
              <a:gd name="T5" fmla="*/ 0 h 2697"/>
              <a:gd name="T6" fmla="*/ 0 w 12"/>
              <a:gd name="T7" fmla="*/ 0 h 2697"/>
              <a:gd name="T8" fmla="*/ 0 w 12"/>
              <a:gd name="T9" fmla="*/ 4281487 h 2697"/>
              <a:gd name="T10" fmla="*/ 0 w 12"/>
              <a:gd name="T11" fmla="*/ 4281487 h 269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2" h="2697">
                <a:moveTo>
                  <a:pt x="0" y="2697"/>
                </a:moveTo>
                <a:lnTo>
                  <a:pt x="12" y="2697"/>
                </a:lnTo>
                <a:lnTo>
                  <a:pt x="12" y="0"/>
                </a:lnTo>
                <a:lnTo>
                  <a:pt x="0" y="0"/>
                </a:lnTo>
                <a:lnTo>
                  <a:pt x="0" y="2697"/>
                </a:lnTo>
                <a:close/>
              </a:path>
            </a:pathLst>
          </a:cu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77925" tIns="38963" rIns="77925" bIns="38963"/>
          <a:lstStyle/>
          <a:p>
            <a:endParaRPr lang="ko-KR" altLang="en-US"/>
          </a:p>
        </p:txBody>
      </p:sp>
      <p:sp>
        <p:nvSpPr>
          <p:cNvPr id="9" name="Freeform 12"/>
          <p:cNvSpPr>
            <a:spLocks/>
          </p:cNvSpPr>
          <p:nvPr userDrawn="1"/>
        </p:nvSpPr>
        <p:spPr bwMode="ltGray">
          <a:xfrm>
            <a:off x="1617663" y="1280909"/>
            <a:ext cx="7523162" cy="14288"/>
          </a:xfrm>
          <a:custGeom>
            <a:avLst/>
            <a:gdLst>
              <a:gd name="T0" fmla="*/ 7523162 w 4724"/>
              <a:gd name="T1" fmla="*/ 0 h 12"/>
              <a:gd name="T2" fmla="*/ 0 w 4724"/>
              <a:gd name="T3" fmla="*/ 0 h 12"/>
              <a:gd name="T4" fmla="*/ 0 w 4724"/>
              <a:gd name="T5" fmla="*/ 19050 h 12"/>
              <a:gd name="T6" fmla="*/ 7523162 w 4724"/>
              <a:gd name="T7" fmla="*/ 19050 h 12"/>
              <a:gd name="T8" fmla="*/ 7523162 w 4724"/>
              <a:gd name="T9" fmla="*/ 0 h 12"/>
              <a:gd name="T10" fmla="*/ 7523162 w 4724"/>
              <a:gd name="T11" fmla="*/ 0 h 1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4724" h="12">
                <a:moveTo>
                  <a:pt x="4724" y="0"/>
                </a:moveTo>
                <a:lnTo>
                  <a:pt x="0" y="0"/>
                </a:lnTo>
                <a:lnTo>
                  <a:pt x="0" y="12"/>
                </a:lnTo>
                <a:lnTo>
                  <a:pt x="4724" y="12"/>
                </a:lnTo>
                <a:lnTo>
                  <a:pt x="4724" y="0"/>
                </a:lnTo>
                <a:close/>
              </a:path>
            </a:pathLst>
          </a:cu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77925" tIns="38963" rIns="77925" bIns="38963"/>
          <a:lstStyle/>
          <a:p>
            <a:endParaRPr lang="ko-KR" altLang="en-US"/>
          </a:p>
        </p:txBody>
      </p:sp>
      <p:sp>
        <p:nvSpPr>
          <p:cNvPr id="10" name="Freeform 13"/>
          <p:cNvSpPr>
            <a:spLocks/>
          </p:cNvSpPr>
          <p:nvPr userDrawn="1"/>
        </p:nvSpPr>
        <p:spPr bwMode="ltGray">
          <a:xfrm>
            <a:off x="876300" y="1582639"/>
            <a:ext cx="19050" cy="300038"/>
          </a:xfrm>
          <a:custGeom>
            <a:avLst/>
            <a:gdLst>
              <a:gd name="T0" fmla="*/ 0 w 12"/>
              <a:gd name="T1" fmla="*/ 400050 h 252"/>
              <a:gd name="T2" fmla="*/ 19050 w 12"/>
              <a:gd name="T3" fmla="*/ 400050 h 252"/>
              <a:gd name="T4" fmla="*/ 19050 w 12"/>
              <a:gd name="T5" fmla="*/ 0 h 252"/>
              <a:gd name="T6" fmla="*/ 0 w 12"/>
              <a:gd name="T7" fmla="*/ 0 h 252"/>
              <a:gd name="T8" fmla="*/ 0 w 12"/>
              <a:gd name="T9" fmla="*/ 400050 h 252"/>
              <a:gd name="T10" fmla="*/ 0 w 12"/>
              <a:gd name="T11" fmla="*/ 400050 h 25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2" h="252">
                <a:moveTo>
                  <a:pt x="0" y="252"/>
                </a:moveTo>
                <a:lnTo>
                  <a:pt x="12" y="252"/>
                </a:lnTo>
                <a:lnTo>
                  <a:pt x="12" y="0"/>
                </a:lnTo>
                <a:lnTo>
                  <a:pt x="0" y="0"/>
                </a:lnTo>
                <a:lnTo>
                  <a:pt x="0" y="25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2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77925" tIns="38963" rIns="77925" bIns="38963"/>
          <a:lstStyle/>
          <a:p>
            <a:endParaRPr lang="ko-KR" altLang="en-US"/>
          </a:p>
        </p:txBody>
      </p:sp>
      <p:sp>
        <p:nvSpPr>
          <p:cNvPr id="11" name="Freeform 14"/>
          <p:cNvSpPr>
            <a:spLocks/>
          </p:cNvSpPr>
          <p:nvPr userDrawn="1"/>
        </p:nvSpPr>
        <p:spPr bwMode="ltGray">
          <a:xfrm>
            <a:off x="876300" y="1289763"/>
            <a:ext cx="19050" cy="300038"/>
          </a:xfrm>
          <a:custGeom>
            <a:avLst/>
            <a:gdLst>
              <a:gd name="T0" fmla="*/ 19050 w 12"/>
              <a:gd name="T1" fmla="*/ 0 h 252"/>
              <a:gd name="T2" fmla="*/ 0 w 12"/>
              <a:gd name="T3" fmla="*/ 0 h 252"/>
              <a:gd name="T4" fmla="*/ 0 w 12"/>
              <a:gd name="T5" fmla="*/ 400050 h 252"/>
              <a:gd name="T6" fmla="*/ 19050 w 12"/>
              <a:gd name="T7" fmla="*/ 400050 h 252"/>
              <a:gd name="T8" fmla="*/ 19050 w 12"/>
              <a:gd name="T9" fmla="*/ 0 h 252"/>
              <a:gd name="T10" fmla="*/ 19050 w 12"/>
              <a:gd name="T11" fmla="*/ 0 h 25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2" h="252">
                <a:moveTo>
                  <a:pt x="12" y="0"/>
                </a:moveTo>
                <a:lnTo>
                  <a:pt x="0" y="0"/>
                </a:lnTo>
                <a:lnTo>
                  <a:pt x="0" y="252"/>
                </a:lnTo>
                <a:lnTo>
                  <a:pt x="12" y="252"/>
                </a:lnTo>
                <a:lnTo>
                  <a:pt x="12" y="0"/>
                </a:lnTo>
                <a:close/>
              </a:path>
            </a:pathLst>
          </a:custGeom>
          <a:gradFill rotWithShape="0">
            <a:gsLst>
              <a:gs pos="0">
                <a:schemeClr val="bg2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77925" tIns="38963" rIns="77925" bIns="38963"/>
          <a:lstStyle/>
          <a:p>
            <a:endParaRPr lang="ko-KR" altLang="en-US"/>
          </a:p>
        </p:txBody>
      </p:sp>
      <p:sp>
        <p:nvSpPr>
          <p:cNvPr id="12" name="Freeform 15"/>
          <p:cNvSpPr>
            <a:spLocks/>
          </p:cNvSpPr>
          <p:nvPr userDrawn="1"/>
        </p:nvSpPr>
        <p:spPr bwMode="ltGray">
          <a:xfrm>
            <a:off x="552451" y="1280909"/>
            <a:ext cx="665163" cy="14288"/>
          </a:xfrm>
          <a:custGeom>
            <a:avLst/>
            <a:gdLst>
              <a:gd name="T0" fmla="*/ 0 w 418"/>
              <a:gd name="T1" fmla="*/ 0 h 12"/>
              <a:gd name="T2" fmla="*/ 0 w 418"/>
              <a:gd name="T3" fmla="*/ 12 h 12"/>
              <a:gd name="T4" fmla="*/ 418 w 418"/>
              <a:gd name="T5" fmla="*/ 12 h 12"/>
              <a:gd name="T6" fmla="*/ 418 w 418"/>
              <a:gd name="T7" fmla="*/ 0 h 12"/>
              <a:gd name="T8" fmla="*/ 0 w 418"/>
              <a:gd name="T9" fmla="*/ 0 h 12"/>
              <a:gd name="T10" fmla="*/ 0 w 418"/>
              <a:gd name="T11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18" h="12">
                <a:moveTo>
                  <a:pt x="0" y="0"/>
                </a:moveTo>
                <a:lnTo>
                  <a:pt x="0" y="12"/>
                </a:lnTo>
                <a:lnTo>
                  <a:pt x="418" y="12"/>
                </a:lnTo>
                <a:lnTo>
                  <a:pt x="418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50000">
                <a:schemeClr val="hlink"/>
              </a:gs>
              <a:gs pos="100000">
                <a:schemeClr val="accent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77925" tIns="38963" rIns="77925" bIns="38963"/>
          <a:lstStyle/>
          <a:p>
            <a:pPr>
              <a:defRPr/>
            </a:pPr>
            <a:endParaRPr lang="ko-KR" altLang="en-US"/>
          </a:p>
        </p:txBody>
      </p:sp>
      <p:sp>
        <p:nvSpPr>
          <p:cNvPr id="104464" name="Rectangle 16"/>
          <p:cNvSpPr>
            <a:spLocks noGrp="1" noChangeArrowheads="1"/>
          </p:cNvSpPr>
          <p:nvPr>
            <p:ph type="ctrTitle" sz="quarter"/>
          </p:nvPr>
        </p:nvSpPr>
        <p:spPr>
          <a:xfrm>
            <a:off x="1008063" y="114316"/>
            <a:ext cx="7086600" cy="1073944"/>
          </a:xfrm>
          <a:effectLst>
            <a:outerShdw dist="81320" dir="2319588" algn="ctr" rotWithShape="0">
              <a:schemeClr val="bg2"/>
            </a:outerShdw>
          </a:effectLst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nl-NL" altLang="ko-KR" noProof="0" smtClean="0"/>
              <a:t>Klik om het opmaakprofiel van de modeltitel te bewerken</a:t>
            </a:r>
          </a:p>
        </p:txBody>
      </p:sp>
      <p:sp>
        <p:nvSpPr>
          <p:cNvPr id="104465" name="Rectangle 1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066800" y="1807369"/>
            <a:ext cx="6400800" cy="1859756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nl-NL" altLang="ko-KR" noProof="0" smtClean="0"/>
              <a:t>Klik om het opmaakprofiel van de modelondertitel te bewerken</a:t>
            </a:r>
          </a:p>
        </p:txBody>
      </p:sp>
    </p:spTree>
    <p:extLst>
      <p:ext uri="{BB962C8B-B14F-4D97-AF65-F5344CB8AC3E}">
        <p14:creationId xmlns:p14="http://schemas.microsoft.com/office/powerpoint/2010/main" val="75991384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862955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880226" y="150019"/>
            <a:ext cx="2082800" cy="4887516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31825" y="150019"/>
            <a:ext cx="6096000" cy="4887516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12259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327497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4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700"/>
            </a:lvl1pPr>
            <a:lvl2pPr marL="389626" indent="0">
              <a:buNone/>
              <a:defRPr sz="1500"/>
            </a:lvl2pPr>
            <a:lvl3pPr marL="779252" indent="0">
              <a:buNone/>
              <a:defRPr sz="1400"/>
            </a:lvl3pPr>
            <a:lvl4pPr marL="1168878" indent="0">
              <a:buNone/>
              <a:defRPr sz="1200"/>
            </a:lvl4pPr>
            <a:lvl5pPr marL="1558503" indent="0">
              <a:buNone/>
              <a:defRPr sz="1200"/>
            </a:lvl5pPr>
            <a:lvl6pPr marL="1948129" indent="0">
              <a:buNone/>
              <a:defRPr sz="1200"/>
            </a:lvl6pPr>
            <a:lvl7pPr marL="2337755" indent="0">
              <a:buNone/>
              <a:defRPr sz="1200"/>
            </a:lvl7pPr>
            <a:lvl8pPr marL="2727381" indent="0">
              <a:buNone/>
              <a:defRPr sz="1200"/>
            </a:lvl8pPr>
            <a:lvl9pPr marL="3117007" indent="0">
              <a:buNone/>
              <a:defRPr sz="12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240998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68338" y="1020367"/>
            <a:ext cx="4070350" cy="401716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891089" y="1020367"/>
            <a:ext cx="4071937" cy="401716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836815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9626" indent="0">
              <a:buNone/>
              <a:defRPr sz="1700" b="1"/>
            </a:lvl2pPr>
            <a:lvl3pPr marL="779252" indent="0">
              <a:buNone/>
              <a:defRPr sz="1500" b="1"/>
            </a:lvl3pPr>
            <a:lvl4pPr marL="1168878" indent="0">
              <a:buNone/>
              <a:defRPr sz="1400" b="1"/>
            </a:lvl4pPr>
            <a:lvl5pPr marL="1558503" indent="0">
              <a:buNone/>
              <a:defRPr sz="1400" b="1"/>
            </a:lvl5pPr>
            <a:lvl6pPr marL="1948129" indent="0">
              <a:buNone/>
              <a:defRPr sz="1400" b="1"/>
            </a:lvl6pPr>
            <a:lvl7pPr marL="2337755" indent="0">
              <a:buNone/>
              <a:defRPr sz="1400" b="1"/>
            </a:lvl7pPr>
            <a:lvl8pPr marL="2727381" indent="0">
              <a:buNone/>
              <a:defRPr sz="1400" b="1"/>
            </a:lvl8pPr>
            <a:lvl9pPr marL="3117007" indent="0">
              <a:buNone/>
              <a:defRPr sz="14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9626" indent="0">
              <a:buNone/>
              <a:defRPr sz="1700" b="1"/>
            </a:lvl2pPr>
            <a:lvl3pPr marL="779252" indent="0">
              <a:buNone/>
              <a:defRPr sz="1500" b="1"/>
            </a:lvl3pPr>
            <a:lvl4pPr marL="1168878" indent="0">
              <a:buNone/>
              <a:defRPr sz="1400" b="1"/>
            </a:lvl4pPr>
            <a:lvl5pPr marL="1558503" indent="0">
              <a:buNone/>
              <a:defRPr sz="1400" b="1"/>
            </a:lvl5pPr>
            <a:lvl6pPr marL="1948129" indent="0">
              <a:buNone/>
              <a:defRPr sz="1400" b="1"/>
            </a:lvl6pPr>
            <a:lvl7pPr marL="2337755" indent="0">
              <a:buNone/>
              <a:defRPr sz="1400" b="1"/>
            </a:lvl7pPr>
            <a:lvl8pPr marL="2727381" indent="0">
              <a:buNone/>
              <a:defRPr sz="1400" b="1"/>
            </a:lvl8pPr>
            <a:lvl9pPr marL="3117007" indent="0">
              <a:buNone/>
              <a:defRPr sz="14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564689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587492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086701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04787"/>
            <a:ext cx="3008313" cy="871538"/>
          </a:xfrm>
        </p:spPr>
        <p:txBody>
          <a:bodyPr anchor="b"/>
          <a:lstStyle>
            <a:lvl1pPr algn="l">
              <a:defRPr sz="17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1" y="204789"/>
            <a:ext cx="5111750" cy="4389835"/>
          </a:xfrm>
        </p:spPr>
        <p:txBody>
          <a:bodyPr/>
          <a:lstStyle>
            <a:lvl1pPr>
              <a:defRPr sz="2700"/>
            </a:lvl1pPr>
            <a:lvl2pPr>
              <a:defRPr sz="24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076326"/>
            <a:ext cx="3008313" cy="3518297"/>
          </a:xfrm>
        </p:spPr>
        <p:txBody>
          <a:bodyPr/>
          <a:lstStyle>
            <a:lvl1pPr marL="0" indent="0">
              <a:buNone/>
              <a:defRPr sz="1200"/>
            </a:lvl1pPr>
            <a:lvl2pPr marL="389626" indent="0">
              <a:buNone/>
              <a:defRPr sz="1000"/>
            </a:lvl2pPr>
            <a:lvl3pPr marL="779252" indent="0">
              <a:buNone/>
              <a:defRPr sz="900"/>
            </a:lvl3pPr>
            <a:lvl4pPr marL="1168878" indent="0">
              <a:buNone/>
              <a:defRPr sz="800"/>
            </a:lvl4pPr>
            <a:lvl5pPr marL="1558503" indent="0">
              <a:buNone/>
              <a:defRPr sz="800"/>
            </a:lvl5pPr>
            <a:lvl6pPr marL="1948129" indent="0">
              <a:buNone/>
              <a:defRPr sz="800"/>
            </a:lvl6pPr>
            <a:lvl7pPr marL="2337755" indent="0">
              <a:buNone/>
              <a:defRPr sz="800"/>
            </a:lvl7pPr>
            <a:lvl8pPr marL="2727381" indent="0">
              <a:buNone/>
              <a:defRPr sz="800"/>
            </a:lvl8pPr>
            <a:lvl9pPr marL="3117007" indent="0">
              <a:buNone/>
              <a:defRPr sz="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4099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7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700"/>
            </a:lvl1pPr>
            <a:lvl2pPr marL="389626" indent="0">
              <a:buNone/>
              <a:defRPr sz="2400"/>
            </a:lvl2pPr>
            <a:lvl3pPr marL="779252" indent="0">
              <a:buNone/>
              <a:defRPr sz="2000"/>
            </a:lvl3pPr>
            <a:lvl4pPr marL="1168878" indent="0">
              <a:buNone/>
              <a:defRPr sz="1700"/>
            </a:lvl4pPr>
            <a:lvl5pPr marL="1558503" indent="0">
              <a:buNone/>
              <a:defRPr sz="1700"/>
            </a:lvl5pPr>
            <a:lvl6pPr marL="1948129" indent="0">
              <a:buNone/>
              <a:defRPr sz="1700"/>
            </a:lvl6pPr>
            <a:lvl7pPr marL="2337755" indent="0">
              <a:buNone/>
              <a:defRPr sz="1700"/>
            </a:lvl7pPr>
            <a:lvl8pPr marL="2727381" indent="0">
              <a:buNone/>
              <a:defRPr sz="1700"/>
            </a:lvl8pPr>
            <a:lvl9pPr marL="3117007" indent="0">
              <a:buNone/>
              <a:defRPr sz="17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200"/>
            </a:lvl1pPr>
            <a:lvl2pPr marL="389626" indent="0">
              <a:buNone/>
              <a:defRPr sz="1000"/>
            </a:lvl2pPr>
            <a:lvl3pPr marL="779252" indent="0">
              <a:buNone/>
              <a:defRPr sz="900"/>
            </a:lvl3pPr>
            <a:lvl4pPr marL="1168878" indent="0">
              <a:buNone/>
              <a:defRPr sz="800"/>
            </a:lvl4pPr>
            <a:lvl5pPr marL="1558503" indent="0">
              <a:buNone/>
              <a:defRPr sz="800"/>
            </a:lvl5pPr>
            <a:lvl6pPr marL="1948129" indent="0">
              <a:buNone/>
              <a:defRPr sz="800"/>
            </a:lvl6pPr>
            <a:lvl7pPr marL="2337755" indent="0">
              <a:buNone/>
              <a:defRPr sz="800"/>
            </a:lvl7pPr>
            <a:lvl8pPr marL="2727381" indent="0">
              <a:buNone/>
              <a:defRPr sz="800"/>
            </a:lvl8pPr>
            <a:lvl9pPr marL="3117007" indent="0">
              <a:buNone/>
              <a:defRPr sz="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27705287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0033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Freeform 3"/>
          <p:cNvSpPr>
            <a:spLocks/>
          </p:cNvSpPr>
          <p:nvPr/>
        </p:nvSpPr>
        <p:spPr bwMode="hidden">
          <a:xfrm>
            <a:off x="568325" y="934641"/>
            <a:ext cx="8572500" cy="4208859"/>
          </a:xfrm>
          <a:custGeom>
            <a:avLst/>
            <a:gdLst>
              <a:gd name="T0" fmla="*/ 0 w 5184"/>
              <a:gd name="T1" fmla="*/ 5611812 h 3159"/>
              <a:gd name="T2" fmla="*/ 8572500 w 5184"/>
              <a:gd name="T3" fmla="*/ 5611812 h 3159"/>
              <a:gd name="T4" fmla="*/ 8572500 w 5184"/>
              <a:gd name="T5" fmla="*/ 0 h 3159"/>
              <a:gd name="T6" fmla="*/ 0 w 5184"/>
              <a:gd name="T7" fmla="*/ 0 h 3159"/>
              <a:gd name="T8" fmla="*/ 0 w 5184"/>
              <a:gd name="T9" fmla="*/ 5611812 h 3159"/>
              <a:gd name="T10" fmla="*/ 0 w 5184"/>
              <a:gd name="T11" fmla="*/ 5611812 h 315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184" h="3159">
                <a:moveTo>
                  <a:pt x="0" y="3159"/>
                </a:moveTo>
                <a:lnTo>
                  <a:pt x="5184" y="3159"/>
                </a:lnTo>
                <a:lnTo>
                  <a:pt x="5184" y="0"/>
                </a:lnTo>
                <a:lnTo>
                  <a:pt x="0" y="0"/>
                </a:lnTo>
                <a:lnTo>
                  <a:pt x="0" y="3159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rgbClr val="333399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77925" tIns="38963" rIns="77925" bIns="38963"/>
          <a:lstStyle/>
          <a:p>
            <a:endParaRPr lang="ko-KR" altLang="en-US"/>
          </a:p>
        </p:txBody>
      </p:sp>
      <p:sp>
        <p:nvSpPr>
          <p:cNvPr id="1027" name="Freeform 4"/>
          <p:cNvSpPr>
            <a:spLocks/>
          </p:cNvSpPr>
          <p:nvPr/>
        </p:nvSpPr>
        <p:spPr bwMode="hidden">
          <a:xfrm>
            <a:off x="0" y="995362"/>
            <a:ext cx="569913" cy="4148138"/>
          </a:xfrm>
          <a:custGeom>
            <a:avLst/>
            <a:gdLst>
              <a:gd name="T0" fmla="*/ 0 w 556"/>
              <a:gd name="T1" fmla="*/ 0 h 3159"/>
              <a:gd name="T2" fmla="*/ 0 w 556"/>
              <a:gd name="T3" fmla="*/ 5530850 h 3159"/>
              <a:gd name="T4" fmla="*/ 569913 w 556"/>
              <a:gd name="T5" fmla="*/ 5530850 h 3159"/>
              <a:gd name="T6" fmla="*/ 569913 w 556"/>
              <a:gd name="T7" fmla="*/ 0 h 3159"/>
              <a:gd name="T8" fmla="*/ 0 w 556"/>
              <a:gd name="T9" fmla="*/ 0 h 3159"/>
              <a:gd name="T10" fmla="*/ 0 w 556"/>
              <a:gd name="T11" fmla="*/ 0 h 315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56" h="3159">
                <a:moveTo>
                  <a:pt x="0" y="0"/>
                </a:moveTo>
                <a:lnTo>
                  <a:pt x="0" y="3159"/>
                </a:lnTo>
                <a:lnTo>
                  <a:pt x="556" y="3159"/>
                </a:lnTo>
                <a:lnTo>
                  <a:pt x="556" y="0"/>
                </a:ln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rgbClr val="333399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77925" tIns="38963" rIns="77925" bIns="38963"/>
          <a:lstStyle/>
          <a:p>
            <a:endParaRPr lang="ko-KR" altLang="en-US"/>
          </a:p>
        </p:txBody>
      </p:sp>
      <p:sp>
        <p:nvSpPr>
          <p:cNvPr id="1028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631826" y="76605"/>
            <a:ext cx="8296275" cy="747713"/>
          </a:xfrm>
          <a:prstGeom prst="rect">
            <a:avLst/>
          </a:prstGeom>
          <a:noFill/>
          <a:ln>
            <a:noFill/>
          </a:ln>
          <a:effectLst>
            <a:outerShdw dist="63500" dir="2212194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ko-KR" dirty="0" smtClean="0"/>
              <a:t>Klik om het opmaakprofiel van de modeltitel te bewerken</a:t>
            </a:r>
          </a:p>
        </p:txBody>
      </p:sp>
      <p:sp>
        <p:nvSpPr>
          <p:cNvPr id="103440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68339" y="1020367"/>
            <a:ext cx="8294687" cy="40171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77925" tIns="38963" rIns="77925" bIns="389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ko-KR" dirty="0" smtClean="0"/>
              <a:t>Klik om de opmaakprofielen van de modeltekst te bewerken</a:t>
            </a:r>
          </a:p>
          <a:p>
            <a:pPr lvl="1"/>
            <a:r>
              <a:rPr lang="nl-NL" altLang="ko-KR" dirty="0" smtClean="0"/>
              <a:t>Tweede niveau</a:t>
            </a:r>
          </a:p>
          <a:p>
            <a:pPr lvl="2"/>
            <a:r>
              <a:rPr lang="nl-NL" altLang="ko-KR" dirty="0" smtClean="0"/>
              <a:t>Derde niveau</a:t>
            </a:r>
          </a:p>
          <a:p>
            <a:pPr lvl="3"/>
            <a:r>
              <a:rPr lang="nl-NL" altLang="ko-KR" dirty="0" smtClean="0"/>
              <a:t>Vierde niveau</a:t>
            </a:r>
          </a:p>
          <a:p>
            <a:pPr lvl="4"/>
            <a:r>
              <a:rPr lang="nl-NL" altLang="ko-KR" dirty="0" smtClean="0"/>
              <a:t>Vijfde niveau</a:t>
            </a:r>
          </a:p>
        </p:txBody>
      </p:sp>
      <p:grpSp>
        <p:nvGrpSpPr>
          <p:cNvPr id="1030" name="Group 26"/>
          <p:cNvGrpSpPr>
            <a:grpSpLocks/>
          </p:cNvGrpSpPr>
          <p:nvPr userDrawn="1"/>
        </p:nvGrpSpPr>
        <p:grpSpPr bwMode="auto">
          <a:xfrm>
            <a:off x="0" y="828829"/>
            <a:ext cx="9144000" cy="32147"/>
            <a:chOff x="0" y="769"/>
            <a:chExt cx="5760" cy="27"/>
          </a:xfrm>
        </p:grpSpPr>
        <p:sp>
          <p:nvSpPr>
            <p:cNvPr id="103438" name="Freeform 14"/>
            <p:cNvSpPr>
              <a:spLocks/>
            </p:cNvSpPr>
            <p:nvPr userDrawn="1"/>
          </p:nvSpPr>
          <p:spPr bwMode="ltGray">
            <a:xfrm>
              <a:off x="0" y="769"/>
              <a:ext cx="5760" cy="27"/>
            </a:xfrm>
            <a:custGeom>
              <a:avLst/>
              <a:gdLst>
                <a:gd name="T0" fmla="*/ 0 w 418"/>
                <a:gd name="T1" fmla="*/ 0 h 12"/>
                <a:gd name="T2" fmla="*/ 0 w 418"/>
                <a:gd name="T3" fmla="*/ 12 h 12"/>
                <a:gd name="T4" fmla="*/ 418 w 418"/>
                <a:gd name="T5" fmla="*/ 12 h 12"/>
                <a:gd name="T6" fmla="*/ 418 w 418"/>
                <a:gd name="T7" fmla="*/ 0 h 12"/>
                <a:gd name="T8" fmla="*/ 0 w 418"/>
                <a:gd name="T9" fmla="*/ 0 h 12"/>
                <a:gd name="T10" fmla="*/ 0 w 418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8" h="12">
                  <a:moveTo>
                    <a:pt x="0" y="0"/>
                  </a:moveTo>
                  <a:lnTo>
                    <a:pt x="0" y="12"/>
                  </a:lnTo>
                  <a:lnTo>
                    <a:pt x="418" y="12"/>
                  </a:lnTo>
                  <a:lnTo>
                    <a:pt x="418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039" name="Freeform 22"/>
            <p:cNvSpPr>
              <a:spLocks/>
            </p:cNvSpPr>
            <p:nvPr userDrawn="1"/>
          </p:nvSpPr>
          <p:spPr bwMode="ltGray">
            <a:xfrm>
              <a:off x="767" y="778"/>
              <a:ext cx="252" cy="12"/>
            </a:xfrm>
            <a:custGeom>
              <a:avLst/>
              <a:gdLst>
                <a:gd name="T0" fmla="*/ 252 w 251"/>
                <a:gd name="T1" fmla="*/ 0 h 12"/>
                <a:gd name="T2" fmla="*/ 0 w 251"/>
                <a:gd name="T3" fmla="*/ 0 h 12"/>
                <a:gd name="T4" fmla="*/ 0 w 251"/>
                <a:gd name="T5" fmla="*/ 12 h 12"/>
                <a:gd name="T6" fmla="*/ 252 w 251"/>
                <a:gd name="T7" fmla="*/ 12 h 12"/>
                <a:gd name="T8" fmla="*/ 252 w 251"/>
                <a:gd name="T9" fmla="*/ 0 h 12"/>
                <a:gd name="T10" fmla="*/ 252 w 251"/>
                <a:gd name="T11" fmla="*/ 0 h 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1" h="12">
                  <a:moveTo>
                    <a:pt x="251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40" name="Freeform 23"/>
            <p:cNvSpPr>
              <a:spLocks/>
            </p:cNvSpPr>
            <p:nvPr userDrawn="1"/>
          </p:nvSpPr>
          <p:spPr bwMode="ltGray">
            <a:xfrm>
              <a:off x="0" y="778"/>
              <a:ext cx="351" cy="12"/>
            </a:xfrm>
            <a:custGeom>
              <a:avLst/>
              <a:gdLst>
                <a:gd name="T0" fmla="*/ 0 w 251"/>
                <a:gd name="T1" fmla="*/ 0 h 12"/>
                <a:gd name="T2" fmla="*/ 0 w 251"/>
                <a:gd name="T3" fmla="*/ 12 h 12"/>
                <a:gd name="T4" fmla="*/ 351 w 251"/>
                <a:gd name="T5" fmla="*/ 12 h 12"/>
                <a:gd name="T6" fmla="*/ 351 w 251"/>
                <a:gd name="T7" fmla="*/ 0 h 12"/>
                <a:gd name="T8" fmla="*/ 0 w 251"/>
                <a:gd name="T9" fmla="*/ 0 h 12"/>
                <a:gd name="T10" fmla="*/ 0 w 251"/>
                <a:gd name="T11" fmla="*/ 0 h 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1" h="12">
                  <a:moveTo>
                    <a:pt x="0" y="0"/>
                  </a:move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41" name="Freeform 24"/>
            <p:cNvSpPr>
              <a:spLocks/>
            </p:cNvSpPr>
            <p:nvPr userDrawn="1"/>
          </p:nvSpPr>
          <p:spPr bwMode="ltGray">
            <a:xfrm>
              <a:off x="1019" y="778"/>
              <a:ext cx="4739" cy="12"/>
            </a:xfrm>
            <a:custGeom>
              <a:avLst/>
              <a:gdLst>
                <a:gd name="T0" fmla="*/ 4739 w 4724"/>
                <a:gd name="T1" fmla="*/ 0 h 12"/>
                <a:gd name="T2" fmla="*/ 0 w 4724"/>
                <a:gd name="T3" fmla="*/ 0 h 12"/>
                <a:gd name="T4" fmla="*/ 0 w 4724"/>
                <a:gd name="T5" fmla="*/ 12 h 12"/>
                <a:gd name="T6" fmla="*/ 4739 w 4724"/>
                <a:gd name="T7" fmla="*/ 12 h 12"/>
                <a:gd name="T8" fmla="*/ 4739 w 4724"/>
                <a:gd name="T9" fmla="*/ 0 h 12"/>
                <a:gd name="T10" fmla="*/ 4739 w 4724"/>
                <a:gd name="T11" fmla="*/ 0 h 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724" h="12">
                  <a:moveTo>
                    <a:pt x="4724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4724" y="12"/>
                  </a:lnTo>
                  <a:lnTo>
                    <a:pt x="472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3449" name="Freeform 25"/>
            <p:cNvSpPr>
              <a:spLocks/>
            </p:cNvSpPr>
            <p:nvPr userDrawn="1"/>
          </p:nvSpPr>
          <p:spPr bwMode="ltGray">
            <a:xfrm>
              <a:off x="348" y="778"/>
              <a:ext cx="419" cy="12"/>
            </a:xfrm>
            <a:custGeom>
              <a:avLst/>
              <a:gdLst>
                <a:gd name="T0" fmla="*/ 0 w 418"/>
                <a:gd name="T1" fmla="*/ 0 h 12"/>
                <a:gd name="T2" fmla="*/ 0 w 418"/>
                <a:gd name="T3" fmla="*/ 12 h 12"/>
                <a:gd name="T4" fmla="*/ 418 w 418"/>
                <a:gd name="T5" fmla="*/ 12 h 12"/>
                <a:gd name="T6" fmla="*/ 418 w 418"/>
                <a:gd name="T7" fmla="*/ 0 h 12"/>
                <a:gd name="T8" fmla="*/ 0 w 418"/>
                <a:gd name="T9" fmla="*/ 0 h 12"/>
                <a:gd name="T10" fmla="*/ 0 w 418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8" h="12">
                  <a:moveTo>
                    <a:pt x="0" y="0"/>
                  </a:moveTo>
                  <a:lnTo>
                    <a:pt x="0" y="12"/>
                  </a:lnTo>
                  <a:lnTo>
                    <a:pt x="418" y="12"/>
                  </a:lnTo>
                  <a:lnTo>
                    <a:pt x="418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hlink"/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</p:grpSp>
      <p:grpSp>
        <p:nvGrpSpPr>
          <p:cNvPr id="1031" name="Group 32"/>
          <p:cNvGrpSpPr>
            <a:grpSpLocks/>
          </p:cNvGrpSpPr>
          <p:nvPr userDrawn="1"/>
        </p:nvGrpSpPr>
        <p:grpSpPr bwMode="auto">
          <a:xfrm>
            <a:off x="555626" y="0"/>
            <a:ext cx="42863" cy="5143500"/>
            <a:chOff x="350" y="0"/>
            <a:chExt cx="27" cy="4320"/>
          </a:xfrm>
        </p:grpSpPr>
        <p:sp>
          <p:nvSpPr>
            <p:cNvPr id="103435" name="Freeform 11"/>
            <p:cNvSpPr>
              <a:spLocks/>
            </p:cNvSpPr>
            <p:nvPr/>
          </p:nvSpPr>
          <p:spPr bwMode="ltGray">
            <a:xfrm flipH="1">
              <a:off x="350" y="0"/>
              <a:ext cx="27" cy="4320"/>
            </a:xfrm>
            <a:custGeom>
              <a:avLst/>
              <a:gdLst>
                <a:gd name="T0" fmla="*/ 0 w 12"/>
                <a:gd name="T1" fmla="*/ 0 h 420"/>
                <a:gd name="T2" fmla="*/ 0 w 12"/>
                <a:gd name="T3" fmla="*/ 420 h 420"/>
                <a:gd name="T4" fmla="*/ 12 w 12"/>
                <a:gd name="T5" fmla="*/ 420 h 420"/>
                <a:gd name="T6" fmla="*/ 12 w 12"/>
                <a:gd name="T7" fmla="*/ 0 h 420"/>
                <a:gd name="T8" fmla="*/ 0 w 12"/>
                <a:gd name="T9" fmla="*/ 0 h 420"/>
                <a:gd name="T10" fmla="*/ 0 w 12"/>
                <a:gd name="T11" fmla="*/ 0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420">
                  <a:moveTo>
                    <a:pt x="0" y="0"/>
                  </a:moveTo>
                  <a:lnTo>
                    <a:pt x="0" y="420"/>
                  </a:lnTo>
                  <a:lnTo>
                    <a:pt x="12" y="42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hlink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03451" name="Freeform 27"/>
            <p:cNvSpPr>
              <a:spLocks/>
            </p:cNvSpPr>
            <p:nvPr userDrawn="1"/>
          </p:nvSpPr>
          <p:spPr bwMode="ltGray">
            <a:xfrm>
              <a:off x="356" y="951"/>
              <a:ext cx="12" cy="420"/>
            </a:xfrm>
            <a:custGeom>
              <a:avLst/>
              <a:gdLst>
                <a:gd name="T0" fmla="*/ 0 w 12"/>
                <a:gd name="T1" fmla="*/ 0 h 420"/>
                <a:gd name="T2" fmla="*/ 0 w 12"/>
                <a:gd name="T3" fmla="*/ 420 h 420"/>
                <a:gd name="T4" fmla="*/ 12 w 12"/>
                <a:gd name="T5" fmla="*/ 420 h 420"/>
                <a:gd name="T6" fmla="*/ 12 w 12"/>
                <a:gd name="T7" fmla="*/ 0 h 420"/>
                <a:gd name="T8" fmla="*/ 0 w 12"/>
                <a:gd name="T9" fmla="*/ 0 h 420"/>
                <a:gd name="T10" fmla="*/ 0 w 12"/>
                <a:gd name="T11" fmla="*/ 0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420">
                  <a:moveTo>
                    <a:pt x="0" y="0"/>
                  </a:moveTo>
                  <a:lnTo>
                    <a:pt x="0" y="420"/>
                  </a:lnTo>
                  <a:lnTo>
                    <a:pt x="12" y="42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hlink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034" name="Freeform 28"/>
            <p:cNvSpPr>
              <a:spLocks/>
            </p:cNvSpPr>
            <p:nvPr userDrawn="1"/>
          </p:nvSpPr>
          <p:spPr bwMode="ltGray">
            <a:xfrm>
              <a:off x="356" y="4"/>
              <a:ext cx="12" cy="695"/>
            </a:xfrm>
            <a:custGeom>
              <a:avLst/>
              <a:gdLst>
                <a:gd name="T0" fmla="*/ 12 w 12"/>
                <a:gd name="T1" fmla="*/ 0 h 695"/>
                <a:gd name="T2" fmla="*/ 0 w 12"/>
                <a:gd name="T3" fmla="*/ 0 h 695"/>
                <a:gd name="T4" fmla="*/ 0 w 12"/>
                <a:gd name="T5" fmla="*/ 695 h 695"/>
                <a:gd name="T6" fmla="*/ 12 w 12"/>
                <a:gd name="T7" fmla="*/ 695 h 695"/>
                <a:gd name="T8" fmla="*/ 12 w 12"/>
                <a:gd name="T9" fmla="*/ 0 h 695"/>
                <a:gd name="T10" fmla="*/ 12 w 12"/>
                <a:gd name="T11" fmla="*/ 0 h 69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2" h="695">
                  <a:moveTo>
                    <a:pt x="12" y="0"/>
                  </a:moveTo>
                  <a:lnTo>
                    <a:pt x="0" y="0"/>
                  </a:lnTo>
                  <a:lnTo>
                    <a:pt x="0" y="695"/>
                  </a:lnTo>
                  <a:lnTo>
                    <a:pt x="12" y="695"/>
                  </a:lnTo>
                  <a:lnTo>
                    <a:pt x="1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35" name="Freeform 29"/>
            <p:cNvSpPr>
              <a:spLocks/>
            </p:cNvSpPr>
            <p:nvPr userDrawn="1"/>
          </p:nvSpPr>
          <p:spPr bwMode="ltGray">
            <a:xfrm>
              <a:off x="356" y="1623"/>
              <a:ext cx="12" cy="2697"/>
            </a:xfrm>
            <a:custGeom>
              <a:avLst/>
              <a:gdLst>
                <a:gd name="T0" fmla="*/ 0 w 12"/>
                <a:gd name="T1" fmla="*/ 2697 h 2697"/>
                <a:gd name="T2" fmla="*/ 12 w 12"/>
                <a:gd name="T3" fmla="*/ 2697 h 2697"/>
                <a:gd name="T4" fmla="*/ 12 w 12"/>
                <a:gd name="T5" fmla="*/ 0 h 2697"/>
                <a:gd name="T6" fmla="*/ 0 w 12"/>
                <a:gd name="T7" fmla="*/ 0 h 2697"/>
                <a:gd name="T8" fmla="*/ 0 w 12"/>
                <a:gd name="T9" fmla="*/ 2697 h 2697"/>
                <a:gd name="T10" fmla="*/ 0 w 12"/>
                <a:gd name="T11" fmla="*/ 2697 h 269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2" h="2697">
                  <a:moveTo>
                    <a:pt x="0" y="2697"/>
                  </a:moveTo>
                  <a:lnTo>
                    <a:pt x="12" y="2697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269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36" name="Freeform 30"/>
            <p:cNvSpPr>
              <a:spLocks/>
            </p:cNvSpPr>
            <p:nvPr userDrawn="1"/>
          </p:nvSpPr>
          <p:spPr bwMode="ltGray">
            <a:xfrm>
              <a:off x="356" y="1371"/>
              <a:ext cx="12" cy="252"/>
            </a:xfrm>
            <a:custGeom>
              <a:avLst/>
              <a:gdLst>
                <a:gd name="T0" fmla="*/ 0 w 12"/>
                <a:gd name="T1" fmla="*/ 252 h 252"/>
                <a:gd name="T2" fmla="*/ 12 w 12"/>
                <a:gd name="T3" fmla="*/ 252 h 252"/>
                <a:gd name="T4" fmla="*/ 12 w 12"/>
                <a:gd name="T5" fmla="*/ 0 h 252"/>
                <a:gd name="T6" fmla="*/ 0 w 12"/>
                <a:gd name="T7" fmla="*/ 0 h 252"/>
                <a:gd name="T8" fmla="*/ 0 w 12"/>
                <a:gd name="T9" fmla="*/ 252 h 252"/>
                <a:gd name="T10" fmla="*/ 0 w 12"/>
                <a:gd name="T11" fmla="*/ 252 h 25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2" h="252">
                  <a:moveTo>
                    <a:pt x="0" y="252"/>
                  </a:moveTo>
                  <a:lnTo>
                    <a:pt x="12" y="25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252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37" name="Freeform 31"/>
            <p:cNvSpPr>
              <a:spLocks/>
            </p:cNvSpPr>
            <p:nvPr userDrawn="1"/>
          </p:nvSpPr>
          <p:spPr bwMode="ltGray">
            <a:xfrm>
              <a:off x="356" y="699"/>
              <a:ext cx="12" cy="252"/>
            </a:xfrm>
            <a:custGeom>
              <a:avLst/>
              <a:gdLst>
                <a:gd name="T0" fmla="*/ 12 w 12"/>
                <a:gd name="T1" fmla="*/ 0 h 252"/>
                <a:gd name="T2" fmla="*/ 0 w 12"/>
                <a:gd name="T3" fmla="*/ 0 h 252"/>
                <a:gd name="T4" fmla="*/ 0 w 12"/>
                <a:gd name="T5" fmla="*/ 252 h 252"/>
                <a:gd name="T6" fmla="*/ 12 w 12"/>
                <a:gd name="T7" fmla="*/ 252 h 252"/>
                <a:gd name="T8" fmla="*/ 12 w 12"/>
                <a:gd name="T9" fmla="*/ 0 h 252"/>
                <a:gd name="T10" fmla="*/ 12 w 12"/>
                <a:gd name="T11" fmla="*/ 0 h 25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2" h="252">
                  <a:moveTo>
                    <a:pt x="12" y="0"/>
                  </a:moveTo>
                  <a:lnTo>
                    <a:pt x="0" y="0"/>
                  </a:lnTo>
                  <a:lnTo>
                    <a:pt x="0" y="252"/>
                  </a:lnTo>
                  <a:lnTo>
                    <a:pt x="12" y="252"/>
                  </a:lnTo>
                  <a:lnTo>
                    <a:pt x="1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23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hlink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100" b="1">
          <a:solidFill>
            <a:schemeClr val="hlink"/>
          </a:solidFill>
          <a:latin typeface="Tahoma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100" b="1">
          <a:solidFill>
            <a:schemeClr val="hlink"/>
          </a:solidFill>
          <a:latin typeface="Tahoma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100" b="1">
          <a:solidFill>
            <a:schemeClr val="hlink"/>
          </a:solidFill>
          <a:latin typeface="Tahoma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100" b="1">
          <a:solidFill>
            <a:schemeClr val="hlink"/>
          </a:solidFill>
          <a:latin typeface="Tahoma" charset="0"/>
        </a:defRPr>
      </a:lvl5pPr>
      <a:lvl6pPr marL="389626" algn="l" rtl="0" fontAlgn="base">
        <a:lnSpc>
          <a:spcPct val="90000"/>
        </a:lnSpc>
        <a:spcBef>
          <a:spcPct val="0"/>
        </a:spcBef>
        <a:spcAft>
          <a:spcPct val="0"/>
        </a:spcAft>
        <a:defRPr sz="3100" b="1">
          <a:solidFill>
            <a:schemeClr val="hlink"/>
          </a:solidFill>
          <a:latin typeface="Tahoma" charset="0"/>
        </a:defRPr>
      </a:lvl6pPr>
      <a:lvl7pPr marL="779252" algn="l" rtl="0" fontAlgn="base">
        <a:lnSpc>
          <a:spcPct val="90000"/>
        </a:lnSpc>
        <a:spcBef>
          <a:spcPct val="0"/>
        </a:spcBef>
        <a:spcAft>
          <a:spcPct val="0"/>
        </a:spcAft>
        <a:defRPr sz="3100" b="1">
          <a:solidFill>
            <a:schemeClr val="hlink"/>
          </a:solidFill>
          <a:latin typeface="Tahoma" charset="0"/>
        </a:defRPr>
      </a:lvl7pPr>
      <a:lvl8pPr marL="1168878" algn="l" rtl="0" fontAlgn="base">
        <a:lnSpc>
          <a:spcPct val="90000"/>
        </a:lnSpc>
        <a:spcBef>
          <a:spcPct val="0"/>
        </a:spcBef>
        <a:spcAft>
          <a:spcPct val="0"/>
        </a:spcAft>
        <a:defRPr sz="3100" b="1">
          <a:solidFill>
            <a:schemeClr val="hlink"/>
          </a:solidFill>
          <a:latin typeface="Tahoma" charset="0"/>
        </a:defRPr>
      </a:lvl8pPr>
      <a:lvl9pPr marL="1558503" algn="l" rtl="0" fontAlgn="base">
        <a:lnSpc>
          <a:spcPct val="90000"/>
        </a:lnSpc>
        <a:spcBef>
          <a:spcPct val="0"/>
        </a:spcBef>
        <a:spcAft>
          <a:spcPct val="0"/>
        </a:spcAft>
        <a:defRPr sz="3100" b="1">
          <a:solidFill>
            <a:schemeClr val="hlink"/>
          </a:solidFill>
          <a:latin typeface="Tahoma" charset="0"/>
        </a:defRPr>
      </a:lvl9pPr>
    </p:titleStyle>
    <p:bodyStyle>
      <a:lvl1pPr marL="292219" indent="-292219" algn="l" rtl="0" eaLnBrk="0" fontAlgn="base" hangingPunct="0">
        <a:lnSpc>
          <a:spcPct val="85000"/>
        </a:lnSpc>
        <a:spcBef>
          <a:spcPct val="4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633142" indent="-243516" algn="l" rtl="0" eaLnBrk="0" fontAlgn="base" hangingPunct="0">
        <a:lnSpc>
          <a:spcPct val="85000"/>
        </a:lnSpc>
        <a:spcBef>
          <a:spcPct val="25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974065" indent="-194813" algn="l" rtl="0" eaLnBrk="0" fontAlgn="base" hangingPunct="0">
        <a:lnSpc>
          <a:spcPct val="85000"/>
        </a:lnSpc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19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363690" indent="-194813" algn="l" rtl="0" eaLnBrk="0" fontAlgn="base" hangingPunct="0">
        <a:lnSpc>
          <a:spcPct val="85000"/>
        </a:lnSpc>
        <a:spcBef>
          <a:spcPct val="20000"/>
        </a:spcBef>
        <a:spcAft>
          <a:spcPct val="0"/>
        </a:spcAft>
        <a:buClr>
          <a:schemeClr val="tx1"/>
        </a:buClr>
        <a:buChar char="–"/>
        <a:defRPr sz="17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1753316" indent="-194813" algn="l" rtl="0" eaLnBrk="0" fontAlgn="base" hangingPunct="0">
        <a:lnSpc>
          <a:spcPct val="85000"/>
        </a:lnSpc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17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142942" indent="-194813" algn="l" rtl="0" fontAlgn="base">
        <a:lnSpc>
          <a:spcPct val="85000"/>
        </a:lnSpc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17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532568" indent="-194813" algn="l" rtl="0" fontAlgn="base">
        <a:lnSpc>
          <a:spcPct val="85000"/>
        </a:lnSpc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17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2922194" indent="-194813" algn="l" rtl="0" fontAlgn="base">
        <a:lnSpc>
          <a:spcPct val="85000"/>
        </a:lnSpc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17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311820" indent="-194813" algn="l" rtl="0" fontAlgn="base">
        <a:lnSpc>
          <a:spcPct val="85000"/>
        </a:lnSpc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17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ko-KR"/>
      </a:defPPr>
      <a:lvl1pPr marL="0" algn="l" defTabSz="779252" rtl="0" eaLnBrk="1" latinLnBrk="1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626" algn="l" defTabSz="779252" rtl="0" eaLnBrk="1" latinLnBrk="1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252" algn="l" defTabSz="779252" rtl="0" eaLnBrk="1" latinLnBrk="1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878" algn="l" defTabSz="779252" rtl="0" eaLnBrk="1" latinLnBrk="1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503" algn="l" defTabSz="779252" rtl="0" eaLnBrk="1" latinLnBrk="1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8129" algn="l" defTabSz="779252" rtl="0" eaLnBrk="1" latinLnBrk="1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755" algn="l" defTabSz="779252" rtl="0" eaLnBrk="1" latinLnBrk="1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7381" algn="l" defTabSz="779252" rtl="0" eaLnBrk="1" latinLnBrk="1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7007" algn="l" defTabSz="779252" rtl="0" eaLnBrk="1" latinLnBrk="1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png"/><Relationship Id="rId7" Type="http://schemas.openxmlformats.org/officeDocument/2006/relationships/image" Target="../media/image10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1112839" y="4480324"/>
            <a:ext cx="7045325" cy="353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7114" tIns="37880" rIns="77114" bIns="3788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9pPr>
          </a:lstStyle>
          <a:p>
            <a:pPr algn="ctr"/>
            <a:r>
              <a:rPr lang="en-US" altLang="ko-KR" b="1" dirty="0">
                <a:latin typeface="Arial" charset="0"/>
                <a:ea typeface="굴림" charset="-127"/>
              </a:rPr>
              <a:t>Samsung Electronics S.LSI</a:t>
            </a:r>
          </a:p>
        </p:txBody>
      </p:sp>
      <p:sp>
        <p:nvSpPr>
          <p:cNvPr id="3075" name="Rectangle 52"/>
          <p:cNvSpPr>
            <a:spLocks noGrp="1" noChangeArrowheads="1"/>
          </p:cNvSpPr>
          <p:nvPr>
            <p:ph type="ctrTitle"/>
          </p:nvPr>
        </p:nvSpPr>
        <p:spPr>
          <a:xfrm>
            <a:off x="954089" y="204650"/>
            <a:ext cx="8063096" cy="1073944"/>
          </a:xfrm>
        </p:spPr>
        <p:txBody>
          <a:bodyPr/>
          <a:lstStyle/>
          <a:p>
            <a:pPr eaLnBrk="1" hangingPunct="1"/>
            <a:r>
              <a:rPr lang="en-US" altLang="ko-KR" dirty="0" smtClean="0">
                <a:ea typeface="굴림" charset="-127"/>
              </a:rPr>
              <a:t>Early SW Bring-up Methodology using Full-</a:t>
            </a:r>
            <a:r>
              <a:rPr lang="en-US" altLang="ko-KR" dirty="0" err="1" smtClean="0">
                <a:ea typeface="굴림" charset="-127"/>
              </a:rPr>
              <a:t>SoC</a:t>
            </a:r>
            <a:r>
              <a:rPr lang="en-US" altLang="ko-KR" dirty="0" smtClean="0">
                <a:ea typeface="굴림" charset="-127"/>
              </a:rPr>
              <a:t> level Virtual Prototyping </a:t>
            </a:r>
          </a:p>
        </p:txBody>
      </p:sp>
      <p:sp>
        <p:nvSpPr>
          <p:cNvPr id="5173" name="Rectangle 53"/>
          <p:cNvSpPr>
            <a:spLocks noGrp="1" noChangeArrowheads="1"/>
          </p:cNvSpPr>
          <p:nvPr>
            <p:ph type="subTitle" idx="1"/>
          </p:nvPr>
        </p:nvSpPr>
        <p:spPr>
          <a:xfrm>
            <a:off x="1000055" y="1372101"/>
            <a:ext cx="7763928" cy="1627584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ko-KR" dirty="0" err="1" smtClean="0">
                <a:ea typeface="굴림" charset="-127"/>
              </a:rPr>
              <a:t>Woojoo</a:t>
            </a:r>
            <a:r>
              <a:rPr lang="en-US" altLang="ko-KR" dirty="0" smtClean="0">
                <a:ea typeface="굴림" charset="-127"/>
              </a:rPr>
              <a:t> Space Kim, </a:t>
            </a:r>
            <a:r>
              <a:rPr lang="en-US" altLang="ko-KR" dirty="0" err="1" smtClean="0">
                <a:ea typeface="굴림" charset="-127"/>
              </a:rPr>
              <a:t>Jongmin</a:t>
            </a:r>
            <a:r>
              <a:rPr lang="en-US" altLang="ko-KR" dirty="0" smtClean="0">
                <a:ea typeface="굴림" charset="-127"/>
              </a:rPr>
              <a:t> Lee, </a:t>
            </a:r>
            <a:r>
              <a:rPr lang="en-US" altLang="ko-KR" dirty="0" err="1" smtClean="0">
                <a:ea typeface="굴림" charset="-127"/>
              </a:rPr>
              <a:t>Seonil</a:t>
            </a:r>
            <a:r>
              <a:rPr lang="en-US" altLang="ko-KR" dirty="0" smtClean="0">
                <a:ea typeface="굴림" charset="-127"/>
              </a:rPr>
              <a:t> Brian Choi</a:t>
            </a:r>
          </a:p>
          <a:p>
            <a:pPr eaLnBrk="1" hangingPunct="1">
              <a:defRPr/>
            </a:pPr>
            <a:r>
              <a:rPr lang="en-US" altLang="ko-KR" dirty="0" smtClean="0">
                <a:ea typeface="굴림" charset="-127"/>
              </a:rPr>
              <a:t>2019</a:t>
            </a:r>
          </a:p>
        </p:txBody>
      </p:sp>
      <p:pic>
        <p:nvPicPr>
          <p:cNvPr id="6" name="그림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3278" y="2497748"/>
            <a:ext cx="4244446" cy="130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dirty="0" smtClean="0">
                <a:ea typeface="굴림" charset="-127"/>
              </a:rPr>
              <a:t>Motivation</a:t>
            </a:r>
          </a:p>
        </p:txBody>
      </p:sp>
      <p:grpSp>
        <p:nvGrpSpPr>
          <p:cNvPr id="32" name="그룹 31"/>
          <p:cNvGrpSpPr/>
          <p:nvPr/>
        </p:nvGrpSpPr>
        <p:grpSpPr>
          <a:xfrm>
            <a:off x="897816" y="1774954"/>
            <a:ext cx="7996748" cy="3067239"/>
            <a:chOff x="324892" y="1330609"/>
            <a:chExt cx="9329258" cy="4750617"/>
          </a:xfrm>
        </p:grpSpPr>
        <p:cxnSp>
          <p:nvCxnSpPr>
            <p:cNvPr id="33" name="직선 연결선 32"/>
            <p:cNvCxnSpPr/>
            <p:nvPr/>
          </p:nvCxnSpPr>
          <p:spPr>
            <a:xfrm flipV="1">
              <a:off x="2266353" y="1676318"/>
              <a:ext cx="0" cy="3971113"/>
            </a:xfrm>
            <a:prstGeom prst="line">
              <a:avLst/>
            </a:prstGeom>
            <a:noFill/>
            <a:ln w="19050" cap="flat" cmpd="sng" algn="ctr">
              <a:solidFill>
                <a:schemeClr val="accent1">
                  <a:lumMod val="60000"/>
                  <a:lumOff val="40000"/>
                </a:schemeClr>
              </a:solidFill>
              <a:prstDash val="sysDash"/>
              <a:headEnd type="none" w="med" len="med"/>
              <a:tailEnd type="none" w="med" len="med"/>
            </a:ln>
            <a:effectLst/>
          </p:spPr>
        </p:cxnSp>
        <p:grpSp>
          <p:nvGrpSpPr>
            <p:cNvPr id="34" name="그룹 33"/>
            <p:cNvGrpSpPr/>
            <p:nvPr/>
          </p:nvGrpSpPr>
          <p:grpSpPr>
            <a:xfrm>
              <a:off x="1146692" y="1676318"/>
              <a:ext cx="8157901" cy="3985144"/>
              <a:chOff x="723331" y="2442956"/>
              <a:chExt cx="7021773" cy="3875957"/>
            </a:xfrm>
          </p:grpSpPr>
          <p:cxnSp>
            <p:nvCxnSpPr>
              <p:cNvPr id="58" name="직선 화살표 연결선 57"/>
              <p:cNvCxnSpPr/>
              <p:nvPr/>
            </p:nvCxnSpPr>
            <p:spPr>
              <a:xfrm>
                <a:off x="723331" y="6305265"/>
                <a:ext cx="7021773" cy="0"/>
              </a:xfrm>
              <a:prstGeom prst="straightConnector1">
                <a:avLst/>
              </a:prstGeom>
              <a:noFill/>
              <a:ln w="28575" cap="flat" cmpd="sng" algn="ctr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tailEnd type="arrow"/>
              </a:ln>
              <a:effectLst/>
            </p:spPr>
          </p:cxnSp>
          <p:cxnSp>
            <p:nvCxnSpPr>
              <p:cNvPr id="59" name="직선 화살표 연결선 58"/>
              <p:cNvCxnSpPr/>
              <p:nvPr/>
            </p:nvCxnSpPr>
            <p:spPr>
              <a:xfrm flipV="1">
                <a:off x="736979" y="2442956"/>
                <a:ext cx="0" cy="3875957"/>
              </a:xfrm>
              <a:prstGeom prst="straightConnector1">
                <a:avLst/>
              </a:prstGeom>
              <a:noFill/>
              <a:ln w="28575" cap="flat" cmpd="sng" algn="ctr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tailEnd type="arrow"/>
              </a:ln>
              <a:effectLst/>
            </p:spPr>
          </p:cxnSp>
        </p:grpSp>
        <p:sp>
          <p:nvSpPr>
            <p:cNvPr id="35" name="TextBox 34"/>
            <p:cNvSpPr txBox="1"/>
            <p:nvPr/>
          </p:nvSpPr>
          <p:spPr>
            <a:xfrm>
              <a:off x="324892" y="1408744"/>
              <a:ext cx="930930" cy="4290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779252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ko-KR" sz="1200" b="1" kern="0" dirty="0">
                  <a:latin typeface="Arial Narrow" pitchFamily="34" charset="0"/>
                  <a:cs typeface="Arial" pitchFamily="34" charset="0"/>
                </a:rPr>
                <a:t>Speed [Hz]</a:t>
              </a:r>
              <a:endParaRPr lang="ko-KR" altLang="en-US" sz="1200" b="1" kern="0" dirty="0">
                <a:latin typeface="Arial Narrow" pitchFamily="34" charset="0"/>
                <a:cs typeface="Arial" pitchFamily="34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6496874" y="5652203"/>
              <a:ext cx="2569877" cy="4290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779252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ko-KR" sz="1200" b="1" kern="0" dirty="0">
                  <a:latin typeface="Arial Narrow" pitchFamily="34" charset="0"/>
                  <a:cs typeface="Arial" pitchFamily="34" charset="0"/>
                </a:rPr>
                <a:t>Silicon Stage</a:t>
              </a:r>
              <a:endParaRPr lang="ko-KR" altLang="en-US" sz="1200" b="1" kern="0" dirty="0">
                <a:latin typeface="Arial Narrow" pitchFamily="34" charset="0"/>
                <a:cs typeface="Arial" pitchFamily="34" charset="0"/>
              </a:endParaRPr>
            </a:p>
          </p:txBody>
        </p:sp>
        <p:sp>
          <p:nvSpPr>
            <p:cNvPr id="37" name="모서리가 둥근 직사각형 36"/>
            <p:cNvSpPr/>
            <p:nvPr/>
          </p:nvSpPr>
          <p:spPr>
            <a:xfrm>
              <a:off x="1699609" y="4551853"/>
              <a:ext cx="1603487" cy="835988"/>
            </a:xfrm>
            <a:prstGeom prst="roundRect">
              <a:avLst/>
            </a:prstGeom>
            <a:solidFill>
              <a:srgbClr val="0066FF"/>
            </a:solidFill>
            <a:ln w="9525" cap="flat" cmpd="sng" algn="ctr">
              <a:noFill/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defTabSz="779252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ko-KR" sz="1200" b="1" kern="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Narrow" pitchFamily="34" charset="0"/>
                  <a:ea typeface="맑은 고딕"/>
                  <a:cs typeface="Arial" pitchFamily="34" charset="0"/>
                </a:rPr>
                <a:t>RTL Simulation</a:t>
              </a:r>
              <a:endParaRPr lang="ko-KR" altLang="en-US" sz="1200" b="1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맑은 고딕"/>
                <a:cs typeface="Arial" pitchFamily="34" charset="0"/>
              </a:endParaRPr>
            </a:p>
          </p:txBody>
        </p:sp>
        <p:sp>
          <p:nvSpPr>
            <p:cNvPr id="38" name="모서리가 둥근 직사각형 37"/>
            <p:cNvSpPr/>
            <p:nvPr/>
          </p:nvSpPr>
          <p:spPr>
            <a:xfrm>
              <a:off x="1281460" y="3037446"/>
              <a:ext cx="5042202" cy="1136609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  <a:ln w="9525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t"/>
            <a:lstStyle/>
            <a:p>
              <a:pPr algn="ctr" defTabSz="779252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ko-KR" sz="1200" b="1" kern="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Narrow" pitchFamily="34" charset="0"/>
                  <a:ea typeface="맑은 고딕"/>
                  <a:cs typeface="Arial" pitchFamily="34" charset="0"/>
                </a:rPr>
                <a:t>ESL Simulation</a:t>
              </a:r>
            </a:p>
          </p:txBody>
        </p:sp>
        <p:sp>
          <p:nvSpPr>
            <p:cNvPr id="39" name="모서리가 둥근 직사각형 38"/>
            <p:cNvSpPr/>
            <p:nvPr/>
          </p:nvSpPr>
          <p:spPr>
            <a:xfrm>
              <a:off x="2813758" y="3865348"/>
              <a:ext cx="3379830" cy="874566"/>
            </a:xfrm>
            <a:prstGeom prst="roundRect">
              <a:avLst/>
            </a:prstGeom>
            <a:solidFill>
              <a:srgbClr val="92D050"/>
            </a:solidFill>
            <a:ln w="9525" cap="flat" cmpd="sng" algn="ctr">
              <a:noFill/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b"/>
            <a:lstStyle/>
            <a:p>
              <a:pPr algn="ctr" defTabSz="779252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ko-KR" sz="1200" b="1" kern="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Narrow" pitchFamily="34" charset="0"/>
                  <a:ea typeface="맑은 고딕"/>
                  <a:cs typeface="Arial" pitchFamily="34" charset="0"/>
                </a:rPr>
                <a:t>Pure Emulation</a:t>
              </a:r>
              <a:endParaRPr lang="ko-KR" altLang="en-US" sz="1200" b="1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맑은 고딕"/>
                <a:cs typeface="Arial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162549" y="5652201"/>
              <a:ext cx="2569877" cy="4290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779252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ko-KR" sz="1200" b="1" kern="0" dirty="0">
                  <a:latin typeface="Arial Narrow" pitchFamily="34" charset="0"/>
                  <a:cs typeface="Arial" pitchFamily="34" charset="0"/>
                </a:rPr>
                <a:t>RTL Design</a:t>
              </a:r>
              <a:endParaRPr lang="ko-KR" altLang="en-US" sz="1200" b="1" kern="0" dirty="0">
                <a:latin typeface="Arial Narrow" pitchFamily="34" charset="0"/>
                <a:cs typeface="Arial" pitchFamily="34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3802562" y="5652201"/>
              <a:ext cx="2569877" cy="4290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779252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ko-KR" sz="1200" b="1" kern="0" dirty="0">
                  <a:latin typeface="Arial Narrow" pitchFamily="34" charset="0"/>
                  <a:cs typeface="Arial" pitchFamily="34" charset="0"/>
                </a:rPr>
                <a:t>GL / MTO Stage</a:t>
              </a:r>
              <a:endParaRPr lang="ko-KR" altLang="en-US" sz="1200" b="1" kern="0" dirty="0">
                <a:latin typeface="Arial Narrow" pitchFamily="34" charset="0"/>
                <a:cs typeface="Arial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391039" y="3037445"/>
              <a:ext cx="771519" cy="4290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779252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ko-KR" sz="1200" b="1" kern="0" dirty="0">
                  <a:latin typeface="Arial Narrow" pitchFamily="34" charset="0"/>
                  <a:cs typeface="Arial" pitchFamily="34" charset="0"/>
                </a:rPr>
                <a:t>100M</a:t>
              </a:r>
              <a:endParaRPr lang="ko-KR" altLang="en-US" sz="1200" b="1" kern="0" dirty="0">
                <a:latin typeface="Arial Narrow" pitchFamily="34" charset="0"/>
                <a:cs typeface="Arial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34127" y="5008107"/>
              <a:ext cx="628431" cy="4290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779252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ko-KR" sz="1200" b="1" kern="0" dirty="0">
                  <a:latin typeface="Arial Narrow" pitchFamily="34" charset="0"/>
                  <a:cs typeface="Arial" pitchFamily="34" charset="0"/>
                </a:rPr>
                <a:t>0.1 K</a:t>
              </a:r>
              <a:endParaRPr lang="ko-KR" altLang="en-US" sz="1200" b="1" kern="0" dirty="0">
                <a:latin typeface="Arial Narrow" pitchFamily="34" charset="0"/>
                <a:cs typeface="Arial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534127" y="4110910"/>
              <a:ext cx="628431" cy="4290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779252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ko-KR" sz="1200" b="1" kern="0" dirty="0">
                  <a:latin typeface="Arial Narrow" pitchFamily="34" charset="0"/>
                  <a:cs typeface="Arial" pitchFamily="34" charset="0"/>
                </a:rPr>
                <a:t>1M</a:t>
              </a:r>
              <a:endParaRPr lang="ko-KR" altLang="en-US" sz="1200" b="1" kern="0" dirty="0">
                <a:latin typeface="Arial Narrow" pitchFamily="34" charset="0"/>
                <a:cs typeface="Arial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391039" y="2009276"/>
              <a:ext cx="771520" cy="4290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779252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ko-KR" sz="1200" b="1" kern="0" dirty="0">
                  <a:latin typeface="Arial Narrow" pitchFamily="34" charset="0"/>
                  <a:cs typeface="Arial" pitchFamily="34" charset="0"/>
                </a:rPr>
                <a:t>2 G</a:t>
              </a:r>
              <a:endParaRPr lang="ko-KR" altLang="en-US" sz="1200" b="1" kern="0" dirty="0">
                <a:latin typeface="Arial Narrow" pitchFamily="34" charset="0"/>
                <a:cs typeface="Arial" pitchFamily="34" charset="0"/>
              </a:endParaRPr>
            </a:p>
          </p:txBody>
        </p:sp>
        <p:cxnSp>
          <p:nvCxnSpPr>
            <p:cNvPr id="46" name="직선 연결선 45"/>
            <p:cNvCxnSpPr/>
            <p:nvPr/>
          </p:nvCxnSpPr>
          <p:spPr>
            <a:xfrm flipV="1">
              <a:off x="6375082" y="1893818"/>
              <a:ext cx="15856" cy="3767646"/>
            </a:xfrm>
            <a:prstGeom prst="line">
              <a:avLst/>
            </a:prstGeom>
            <a:noFill/>
            <a:ln w="19050" cap="flat" cmpd="sng" algn="ctr">
              <a:solidFill>
                <a:srgbClr val="000099"/>
              </a:solidFill>
              <a:prstDash val="sysDash"/>
              <a:headEnd type="none" w="med" len="med"/>
              <a:tailEnd type="none" w="med" len="med"/>
            </a:ln>
            <a:effectLst/>
          </p:spPr>
        </p:cxnSp>
        <p:cxnSp>
          <p:nvCxnSpPr>
            <p:cNvPr id="47" name="직선 화살표 연결선 46"/>
            <p:cNvCxnSpPr/>
            <p:nvPr/>
          </p:nvCxnSpPr>
          <p:spPr>
            <a:xfrm>
              <a:off x="6382620" y="4990322"/>
              <a:ext cx="899827" cy="0"/>
            </a:xfrm>
            <a:prstGeom prst="straightConnector1">
              <a:avLst/>
            </a:prstGeom>
            <a:noFill/>
            <a:ln w="38100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ysDot"/>
              <a:headEnd type="oval" w="med" len="med"/>
              <a:tailEnd type="triangle" w="med" len="med"/>
            </a:ln>
            <a:effectLst/>
          </p:spPr>
        </p:cxnSp>
        <p:sp>
          <p:nvSpPr>
            <p:cNvPr id="48" name="TextBox 47"/>
            <p:cNvSpPr txBox="1"/>
            <p:nvPr/>
          </p:nvSpPr>
          <p:spPr>
            <a:xfrm>
              <a:off x="6029378" y="5068720"/>
              <a:ext cx="1561896" cy="42902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 defTabSz="779252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ko-KR" sz="1200" b="1" i="1" kern="0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Arial Narrow" pitchFamily="34" charset="0"/>
                  <a:cs typeface="Arial" pitchFamily="34" charset="0"/>
                </a:rPr>
                <a:t>Shift Right</a:t>
              </a:r>
              <a:endParaRPr lang="ko-KR" altLang="en-US" sz="1200" b="1" i="1" kern="0" dirty="0">
                <a:solidFill>
                  <a:schemeClr val="tx2">
                    <a:lumMod val="40000"/>
                    <a:lumOff val="60000"/>
                  </a:schemeClr>
                </a:solidFill>
                <a:latin typeface="Arial Narrow" pitchFamily="34" charset="0"/>
                <a:cs typeface="Arial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2446842" y="1931914"/>
              <a:ext cx="3786309" cy="4290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779252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ko-KR" sz="1200" b="1" i="1" u="sng" kern="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Narrow" pitchFamily="34" charset="0"/>
                  <a:cs typeface="Arial" pitchFamily="34" charset="0"/>
                </a:rPr>
                <a:t>Shift Left:</a:t>
              </a:r>
              <a:r>
                <a:rPr lang="en-US" altLang="ko-KR" sz="1200" b="1" i="1" kern="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Narrow" pitchFamily="34" charset="0"/>
                  <a:cs typeface="Arial" pitchFamily="34" charset="0"/>
                </a:rPr>
                <a:t> for enough development time</a:t>
              </a:r>
              <a:endParaRPr lang="ko-KR" altLang="en-US" sz="1200" b="1" i="1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Arial" pitchFamily="34" charset="0"/>
              </a:endParaRPr>
            </a:p>
          </p:txBody>
        </p:sp>
        <p:sp>
          <p:nvSpPr>
            <p:cNvPr id="50" name="직사각형 49"/>
            <p:cNvSpPr/>
            <p:nvPr/>
          </p:nvSpPr>
          <p:spPr>
            <a:xfrm>
              <a:off x="2447631" y="1330609"/>
              <a:ext cx="3857862" cy="315719"/>
            </a:xfrm>
            <a:prstGeom prst="rect">
              <a:avLst/>
            </a:prstGeom>
            <a:solidFill>
              <a:srgbClr val="F2F2F2"/>
            </a:solidFill>
            <a:ln w="6350" cap="flat" cmpd="sng" algn="ctr">
              <a:solidFill>
                <a:srgbClr val="F2F2F2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lvl="0" algn="ctr" latinLnBrk="0">
                <a:defRPr/>
              </a:pPr>
              <a:r>
                <a:rPr lang="en-US" altLang="ko-KR" sz="1200" b="1" i="1" kern="0" dirty="0">
                  <a:solidFill>
                    <a:srgbClr val="0000FF"/>
                  </a:solidFill>
                  <a:latin typeface="Arial Narrow" pitchFamily="34" charset="0"/>
                </a:rPr>
                <a:t>Pre-Silicon Stage</a:t>
              </a:r>
              <a:r>
                <a:rPr lang="en-US" altLang="ko-KR" sz="1200" b="1" i="1" kern="0" dirty="0">
                  <a:solidFill>
                    <a:srgbClr val="000000">
                      <a:lumMod val="50000"/>
                      <a:lumOff val="50000"/>
                    </a:srgbClr>
                  </a:solidFill>
                  <a:latin typeface="Arial Narrow" pitchFamily="34" charset="0"/>
                </a:rPr>
                <a:t> </a:t>
              </a:r>
              <a:r>
                <a:rPr lang="en-US" altLang="ko-KR" sz="1200" b="1" i="1" kern="0" dirty="0">
                  <a:solidFill>
                    <a:srgbClr val="000000">
                      <a:lumMod val="50000"/>
                      <a:lumOff val="50000"/>
                    </a:srgbClr>
                  </a:solidFill>
                  <a:latin typeface="Arial Narrow" pitchFamily="34" charset="0"/>
                  <a:sym typeface="Wingdings" pitchFamily="2" charset="2"/>
                </a:rPr>
                <a:t> </a:t>
              </a:r>
              <a:r>
                <a:rPr lang="en-US" altLang="ko-KR" sz="1200" b="1" i="1" kern="0" dirty="0">
                  <a:solidFill>
                    <a:srgbClr val="000000">
                      <a:lumMod val="50000"/>
                      <a:lumOff val="50000"/>
                    </a:srgbClr>
                  </a:solidFill>
                  <a:latin typeface="Arial Narrow" pitchFamily="34" charset="0"/>
                </a:rPr>
                <a:t>Post-Silicon </a:t>
              </a:r>
              <a:r>
                <a:rPr lang="en-US" altLang="ko-KR" sz="1200" b="1" i="1" kern="0" dirty="0">
                  <a:solidFill>
                    <a:srgbClr val="000000">
                      <a:lumMod val="50000"/>
                      <a:lumOff val="50000"/>
                    </a:srgbClr>
                  </a:solidFill>
                  <a:latin typeface="Arial Narrow" pitchFamily="34" charset="0"/>
                </a:rPr>
                <a:t>Stage</a:t>
              </a:r>
            </a:p>
          </p:txBody>
        </p:sp>
        <p:cxnSp>
          <p:nvCxnSpPr>
            <p:cNvPr id="51" name="직선 화살표 연결선 50"/>
            <p:cNvCxnSpPr/>
            <p:nvPr/>
          </p:nvCxnSpPr>
          <p:spPr>
            <a:xfrm flipH="1">
              <a:off x="2245321" y="1870534"/>
              <a:ext cx="4078343" cy="0"/>
            </a:xfrm>
            <a:prstGeom prst="straightConnector1">
              <a:avLst/>
            </a:prstGeom>
            <a:noFill/>
            <a:ln w="57150" cap="flat" cmpd="sng" algn="ctr">
              <a:solidFill>
                <a:srgbClr val="CDC800"/>
              </a:solidFill>
              <a:prstDash val="sysDot"/>
              <a:headEnd type="none" w="med" len="med"/>
              <a:tailEnd type="triangle" w="med" len="med"/>
            </a:ln>
            <a:effectLst/>
          </p:spPr>
        </p:cxnSp>
        <p:sp>
          <p:nvSpPr>
            <p:cNvPr id="52" name="모서리가 둥근 직사각형 51"/>
            <p:cNvSpPr/>
            <p:nvPr/>
          </p:nvSpPr>
          <p:spPr>
            <a:xfrm>
              <a:off x="3539004" y="3620466"/>
              <a:ext cx="2970292" cy="479893"/>
            </a:xfrm>
            <a:prstGeom prst="roundRect">
              <a:avLst/>
            </a:prstGeom>
            <a:solidFill>
              <a:srgbClr val="FFC000"/>
            </a:solidFill>
            <a:ln w="9525" cap="flat" cmpd="sng" algn="ctr">
              <a:noFill/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defTabSz="779252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ko-KR" sz="1200" b="1" kern="0" dirty="0">
                  <a:latin typeface="Arial Narrow" pitchFamily="34" charset="0"/>
                  <a:ea typeface="맑은 고딕"/>
                  <a:cs typeface="Arial" pitchFamily="34" charset="0"/>
                </a:rPr>
                <a:t>Hybrid Platform</a:t>
              </a:r>
              <a:endParaRPr lang="ko-KR" altLang="en-US" sz="1200" b="1" kern="0" dirty="0">
                <a:latin typeface="Arial Narrow" pitchFamily="34" charset="0"/>
                <a:ea typeface="맑은 고딕"/>
                <a:cs typeface="Arial" pitchFamily="34" charset="0"/>
              </a:endParaRPr>
            </a:p>
          </p:txBody>
        </p:sp>
        <p:sp>
          <p:nvSpPr>
            <p:cNvPr id="53" name="모서리가 둥근 직사각형 52"/>
            <p:cNvSpPr/>
            <p:nvPr/>
          </p:nvSpPr>
          <p:spPr>
            <a:xfrm>
              <a:off x="6513938" y="1816629"/>
              <a:ext cx="2081994" cy="933143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9525" cap="flat" cmpd="sng" algn="ctr">
              <a:noFill/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defTabSz="779252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ko-KR" sz="1200" b="1" kern="0" dirty="0">
                  <a:latin typeface="Arial Narrow" pitchFamily="34" charset="0"/>
                  <a:ea typeface="맑은 고딕"/>
                  <a:cs typeface="Arial" pitchFamily="34" charset="0"/>
                </a:rPr>
                <a:t>Silicon </a:t>
              </a:r>
            </a:p>
            <a:p>
              <a:pPr algn="ctr" defTabSz="779252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ko-KR" sz="1200" b="1" kern="0" dirty="0">
                  <a:latin typeface="Arial Narrow" pitchFamily="34" charset="0"/>
                  <a:ea typeface="맑은 고딕"/>
                  <a:cs typeface="Arial" pitchFamily="34" charset="0"/>
                </a:rPr>
                <a:t>Test Board</a:t>
              </a:r>
              <a:endParaRPr lang="ko-KR" altLang="en-US" sz="1200" b="1" kern="0" dirty="0">
                <a:latin typeface="Arial Narrow" pitchFamily="34" charset="0"/>
                <a:ea typeface="맑은 고딕"/>
                <a:cs typeface="Arial" pitchFamily="34" charset="0"/>
              </a:endParaRPr>
            </a:p>
          </p:txBody>
        </p:sp>
        <p:cxnSp>
          <p:nvCxnSpPr>
            <p:cNvPr id="54" name="직선 연결선 53"/>
            <p:cNvCxnSpPr/>
            <p:nvPr/>
          </p:nvCxnSpPr>
          <p:spPr>
            <a:xfrm flipV="1">
              <a:off x="8673188" y="1667605"/>
              <a:ext cx="0" cy="3971113"/>
            </a:xfrm>
            <a:prstGeom prst="line">
              <a:avLst/>
            </a:prstGeom>
            <a:noFill/>
            <a:ln w="19050" cap="flat" cmpd="sng" algn="ctr">
              <a:solidFill>
                <a:schemeClr val="accent2">
                  <a:lumMod val="50000"/>
                </a:schemeClr>
              </a:solidFill>
              <a:prstDash val="sysDash"/>
              <a:headEnd type="none" w="med" len="med"/>
              <a:tailEnd type="none" w="med" len="med"/>
            </a:ln>
            <a:effectLst/>
          </p:spPr>
        </p:cxnSp>
        <p:sp>
          <p:nvSpPr>
            <p:cNvPr id="55" name="모서리가 둥근 직사각형 54"/>
            <p:cNvSpPr/>
            <p:nvPr/>
          </p:nvSpPr>
          <p:spPr>
            <a:xfrm>
              <a:off x="7697140" y="3279036"/>
              <a:ext cx="1957010" cy="221972"/>
            </a:xfrm>
            <a:prstGeom prst="roundRect">
              <a:avLst/>
            </a:prstGeom>
            <a:solidFill>
              <a:srgbClr val="FFFFFF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algn="ctr" defTabSz="779252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ko-KR" sz="1200" b="1" i="1" kern="0" dirty="0">
                  <a:solidFill>
                    <a:schemeClr val="accent2">
                      <a:lumMod val="50000"/>
                    </a:schemeClr>
                  </a:solidFill>
                  <a:latin typeface="Arial Narrow" pitchFamily="34" charset="0"/>
                  <a:ea typeface="맑은 고딕"/>
                  <a:cs typeface="Arial" pitchFamily="34" charset="0"/>
                </a:rPr>
                <a:t>“Fixed Release Date”</a:t>
              </a:r>
            </a:p>
          </p:txBody>
        </p:sp>
        <p:sp>
          <p:nvSpPr>
            <p:cNvPr id="56" name="타원 55"/>
            <p:cNvSpPr/>
            <p:nvPr/>
          </p:nvSpPr>
          <p:spPr>
            <a:xfrm>
              <a:off x="7300616" y="4494745"/>
              <a:ext cx="1313482" cy="906681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200" b="1" i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Narrow" pitchFamily="34" charset="0"/>
                </a:rPr>
                <a:t>Not </a:t>
              </a:r>
            </a:p>
            <a:p>
              <a:pPr algn="ctr"/>
              <a:r>
                <a:rPr lang="en-US" altLang="ko-KR" sz="1200" b="1" i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Narrow" pitchFamily="34" charset="0"/>
                </a:rPr>
                <a:t>Enough</a:t>
              </a:r>
            </a:p>
            <a:p>
              <a:pPr algn="ctr"/>
              <a:r>
                <a:rPr lang="en-US" altLang="ko-KR" sz="1200" b="1" i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Narrow" pitchFamily="34" charset="0"/>
                </a:rPr>
                <a:t>Time !!</a:t>
              </a:r>
              <a:endParaRPr lang="ko-KR" altLang="en-US" sz="12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endParaRPr>
            </a:p>
          </p:txBody>
        </p:sp>
        <p:sp>
          <p:nvSpPr>
            <p:cNvPr id="57" name="모서리가 둥근 직사각형 56"/>
            <p:cNvSpPr/>
            <p:nvPr/>
          </p:nvSpPr>
          <p:spPr>
            <a:xfrm>
              <a:off x="4936256" y="2527800"/>
              <a:ext cx="1799653" cy="443945"/>
            </a:xfrm>
            <a:prstGeom prst="roundRect">
              <a:avLst/>
            </a:prstGeom>
            <a:solidFill>
              <a:srgbClr val="FFFFFF"/>
            </a:solidFill>
            <a:ln w="9525" cap="flat" cmpd="sng" algn="ctr">
              <a:solidFill>
                <a:srgbClr val="EBFADC">
                  <a:lumMod val="50000"/>
                </a:srgbClr>
              </a:solidFill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defTabSz="779252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ko-KR" sz="1200" b="1" kern="0" dirty="0">
                  <a:solidFill>
                    <a:srgbClr val="000000"/>
                  </a:solidFill>
                  <a:latin typeface="Arial Narrow" pitchFamily="34" charset="0"/>
                  <a:ea typeface="맑은 고딕"/>
                  <a:cs typeface="Arial" pitchFamily="34" charset="0"/>
                </a:rPr>
                <a:t>FPGA</a:t>
              </a:r>
            </a:p>
          </p:txBody>
        </p:sp>
      </p:grpSp>
      <p:sp>
        <p:nvSpPr>
          <p:cNvPr id="60" name="Rectangle 14"/>
          <p:cNvSpPr txBox="1">
            <a:spLocks noChangeArrowheads="1"/>
          </p:cNvSpPr>
          <p:nvPr/>
        </p:nvSpPr>
        <p:spPr>
          <a:xfrm>
            <a:off x="567438" y="889607"/>
            <a:ext cx="8496489" cy="3994427"/>
          </a:xfrm>
          <a:prstGeom prst="rect">
            <a:avLst/>
          </a:prstGeom>
        </p:spPr>
        <p:txBody>
          <a:bodyPr lIns="77925" tIns="38963" rIns="77925" bIns="38963"/>
          <a:lstStyle>
            <a:lvl1pPr marL="342900" indent="-342900" algn="l" rtl="0" eaLnBrk="0" fontAlgn="base" hangingPunct="0">
              <a:lnSpc>
                <a:spcPct val="85000"/>
              </a:lnSpc>
              <a:spcBef>
                <a:spcPct val="4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6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lnSpc>
                <a:spcPct val="85000"/>
              </a:lnSpc>
              <a:spcBef>
                <a:spcPct val="25000"/>
              </a:spcBef>
              <a:spcAft>
                <a:spcPct val="0"/>
              </a:spcAft>
              <a:buClr>
                <a:schemeClr val="tx1"/>
              </a:buClr>
              <a:buChar char="–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1143000" indent="-228600" algn="l" rtl="0" eaLnBrk="0" fontAlgn="base" hangingPunct="0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600200" indent="-228600" algn="l" rtl="0" eaLnBrk="0" fontAlgn="base" hangingPunct="0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2057400" indent="-228600" algn="l" rtl="0" eaLnBrk="0" fontAlgn="base" hangingPunct="0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514600" indent="-228600" algn="l" rtl="0" fontAlgn="base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1800" indent="-228600" algn="l" rtl="0" fontAlgn="base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29000" indent="-228600" algn="l" rtl="0" fontAlgn="base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86200" indent="-228600" algn="l" rtl="0" fontAlgn="base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eaLnBrk="1" hangingPunct="1">
              <a:defRPr/>
            </a:pPr>
            <a:r>
              <a:rPr lang="en-US" altLang="ko-KR" sz="1500" kern="0" dirty="0">
                <a:ea typeface="굴림" charset="-127"/>
              </a:rPr>
              <a:t>Shift-left Paradigm : </a:t>
            </a:r>
          </a:p>
          <a:p>
            <a:pPr lvl="1" eaLnBrk="1" hangingPunct="1">
              <a:defRPr/>
            </a:pPr>
            <a:r>
              <a:rPr lang="en-US" altLang="ko-KR" sz="1400" kern="0" dirty="0">
                <a:ea typeface="굴림" charset="-127"/>
              </a:rPr>
              <a:t>Increasing design complexity and insufficient development time</a:t>
            </a:r>
          </a:p>
          <a:p>
            <a:pPr lvl="1" eaLnBrk="1" hangingPunct="1">
              <a:defRPr/>
            </a:pPr>
            <a:r>
              <a:rPr lang="en-US" altLang="ko-KR" sz="1400" kern="0" dirty="0">
                <a:ea typeface="굴림" charset="-127"/>
              </a:rPr>
              <a:t>To ensure development time and quality, </a:t>
            </a:r>
            <a:r>
              <a:rPr lang="en-US" altLang="ko-KR" sz="1400" i="1" u="sng" kern="0" dirty="0">
                <a:ea typeface="굴림" charset="-127"/>
              </a:rPr>
              <a:t>early stage SW bring-up/optimization is required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2" name="직선 연결선 41"/>
          <p:cNvCxnSpPr/>
          <p:nvPr/>
        </p:nvCxnSpPr>
        <p:spPr>
          <a:xfrm>
            <a:off x="6186004" y="972337"/>
            <a:ext cx="0" cy="2214246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headEnd type="none" w="med" len="med"/>
            <a:tailEnd type="none" w="med" len="med"/>
          </a:ln>
          <a:effectLst/>
        </p:spPr>
      </p:cxnSp>
      <p:sp>
        <p:nvSpPr>
          <p:cNvPr id="5123" name="Rectangle 1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dirty="0" smtClean="0">
                <a:ea typeface="굴림" charset="-127"/>
              </a:rPr>
              <a:t>Main Idea – Virtual Prototyping</a:t>
            </a:r>
          </a:p>
        </p:txBody>
      </p:sp>
      <p:sp>
        <p:nvSpPr>
          <p:cNvPr id="23566" name="Rectangle 14"/>
          <p:cNvSpPr>
            <a:spLocks noGrp="1" noChangeArrowheads="1"/>
          </p:cNvSpPr>
          <p:nvPr>
            <p:ph type="body" idx="1"/>
          </p:nvPr>
        </p:nvSpPr>
        <p:spPr>
          <a:xfrm>
            <a:off x="668339" y="3159308"/>
            <a:ext cx="8294687" cy="1806485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ko-KR" sz="1500" dirty="0">
                <a:ea typeface="굴림" charset="-127"/>
              </a:rPr>
              <a:t>ESL environment – SystemC/TLM model based virtual platform environment</a:t>
            </a:r>
          </a:p>
          <a:p>
            <a:pPr lvl="1" eaLnBrk="1" hangingPunct="1">
              <a:defRPr/>
            </a:pPr>
            <a:r>
              <a:rPr lang="en-US" altLang="ko-KR" sz="1400" b="1" i="1" u="sng" dirty="0">
                <a:ea typeface="굴림" charset="-127"/>
              </a:rPr>
              <a:t>LT (Loosely Timed)</a:t>
            </a:r>
            <a:r>
              <a:rPr lang="en-US" altLang="ko-KR" sz="1400" dirty="0">
                <a:ea typeface="굴림" charset="-127"/>
              </a:rPr>
              <a:t> based TLM model : for high speed simulation (up to 300MHz)</a:t>
            </a:r>
          </a:p>
          <a:p>
            <a:pPr lvl="1" eaLnBrk="1" hangingPunct="1">
              <a:defRPr/>
            </a:pPr>
            <a:r>
              <a:rPr lang="en-US" altLang="ko-KR" sz="1400" b="1" i="1" u="sng" dirty="0">
                <a:solidFill>
                  <a:schemeClr val="tx2">
                    <a:lumMod val="60000"/>
                    <a:lumOff val="40000"/>
                  </a:schemeClr>
                </a:solidFill>
                <a:ea typeface="굴림" charset="-127"/>
              </a:rPr>
              <a:t>Full </a:t>
            </a:r>
            <a:r>
              <a:rPr lang="en-US" altLang="ko-KR" sz="1400" b="1" i="1" u="sng" dirty="0" err="1">
                <a:solidFill>
                  <a:schemeClr val="tx2">
                    <a:lumMod val="60000"/>
                    <a:lumOff val="40000"/>
                  </a:schemeClr>
                </a:solidFill>
                <a:ea typeface="굴림" charset="-127"/>
              </a:rPr>
              <a:t>SoC</a:t>
            </a:r>
            <a:r>
              <a:rPr lang="en-US" altLang="ko-KR" sz="1400" b="1" i="1" u="sng" dirty="0">
                <a:solidFill>
                  <a:schemeClr val="tx2">
                    <a:lumMod val="60000"/>
                    <a:lumOff val="40000"/>
                  </a:schemeClr>
                </a:solidFill>
                <a:ea typeface="굴림" charset="-127"/>
              </a:rPr>
              <a:t> level</a:t>
            </a:r>
            <a:r>
              <a:rPr lang="en-US" altLang="ko-KR" sz="1400" dirty="0">
                <a:solidFill>
                  <a:schemeClr val="tx2">
                    <a:lumMod val="60000"/>
                    <a:lumOff val="40000"/>
                  </a:schemeClr>
                </a:solidFill>
                <a:ea typeface="굴림" charset="-127"/>
              </a:rPr>
              <a:t> </a:t>
            </a:r>
            <a:r>
              <a:rPr lang="en-US" altLang="ko-KR" sz="1400" dirty="0">
                <a:ea typeface="굴림" charset="-127"/>
              </a:rPr>
              <a:t>virtual platform : ONE branch SW development – SW stability</a:t>
            </a:r>
          </a:p>
          <a:p>
            <a:pPr lvl="1" eaLnBrk="1" hangingPunct="1">
              <a:defRPr/>
            </a:pPr>
            <a:r>
              <a:rPr lang="en-US" altLang="ko-KR" sz="1400" b="1" i="1" u="sng" dirty="0">
                <a:ea typeface="굴림" charset="-127"/>
              </a:rPr>
              <a:t>At early HW design stage</a:t>
            </a:r>
            <a:r>
              <a:rPr lang="en-US" altLang="ko-KR" sz="1400" dirty="0">
                <a:ea typeface="굴림" charset="-127"/>
              </a:rPr>
              <a:t>, SW development started</a:t>
            </a:r>
          </a:p>
          <a:p>
            <a:pPr eaLnBrk="1" hangingPunct="1">
              <a:defRPr/>
            </a:pPr>
            <a:r>
              <a:rPr lang="en-US" altLang="ko-KR" sz="1500" dirty="0">
                <a:ea typeface="굴림" charset="-127"/>
              </a:rPr>
              <a:t>Economical Efficiency</a:t>
            </a:r>
          </a:p>
          <a:p>
            <a:pPr lvl="1" eaLnBrk="1" hangingPunct="1">
              <a:defRPr/>
            </a:pPr>
            <a:r>
              <a:rPr lang="en-US" altLang="ko-KR" sz="1400" b="1" i="1" u="sng" dirty="0">
                <a:solidFill>
                  <a:schemeClr val="tx2">
                    <a:lumMod val="60000"/>
                    <a:lumOff val="40000"/>
                  </a:schemeClr>
                </a:solidFill>
                <a:ea typeface="굴림" charset="-127"/>
              </a:rPr>
              <a:t>Replacement of silicon test board </a:t>
            </a:r>
            <a:r>
              <a:rPr lang="en-US" altLang="ko-KR" sz="1400" dirty="0">
                <a:ea typeface="굴림" charset="-127"/>
              </a:rPr>
              <a:t>: In Automotive, a huge number of SW developers</a:t>
            </a:r>
          </a:p>
          <a:p>
            <a:pPr lvl="1" eaLnBrk="1" hangingPunct="1">
              <a:defRPr/>
            </a:pPr>
            <a:r>
              <a:rPr lang="en-US" altLang="ko-KR" sz="1400" b="1" i="1" u="sng" dirty="0">
                <a:solidFill>
                  <a:schemeClr val="tx2">
                    <a:lumMod val="60000"/>
                    <a:lumOff val="40000"/>
                  </a:schemeClr>
                </a:solidFill>
                <a:ea typeface="굴림" charset="-127"/>
              </a:rPr>
              <a:t>Easy board modification for bug fix and enhancement </a:t>
            </a:r>
            <a:r>
              <a:rPr lang="en-US" altLang="ko-KR" sz="1400" dirty="0">
                <a:ea typeface="굴림" charset="-127"/>
              </a:rPr>
              <a:t>: only code modification</a:t>
            </a:r>
          </a:p>
        </p:txBody>
      </p:sp>
      <p:grpSp>
        <p:nvGrpSpPr>
          <p:cNvPr id="4" name="그룹 3"/>
          <p:cNvGrpSpPr/>
          <p:nvPr/>
        </p:nvGrpSpPr>
        <p:grpSpPr>
          <a:xfrm>
            <a:off x="802021" y="969736"/>
            <a:ext cx="7784753" cy="2223232"/>
            <a:chOff x="1020690" y="1479852"/>
            <a:chExt cx="8433482" cy="2964310"/>
          </a:xfrm>
        </p:grpSpPr>
        <p:sp>
          <p:nvSpPr>
            <p:cNvPr id="23" name="갈매기형 수장 22"/>
            <p:cNvSpPr/>
            <p:nvPr/>
          </p:nvSpPr>
          <p:spPr>
            <a:xfrm>
              <a:off x="1663930" y="1491834"/>
              <a:ext cx="4608512" cy="421490"/>
            </a:xfrm>
            <a:prstGeom prst="chevron">
              <a:avLst/>
            </a:prstGeom>
            <a:solidFill>
              <a:srgbClr val="4F81BD"/>
            </a:solidFill>
            <a:ln w="12700" cap="flat" cmpd="sng" algn="ctr">
              <a:solidFill>
                <a:sysClr val="window" lastClr="FFFFFF"/>
              </a:solidFill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defTabSz="779252" fontAlgn="auto" latinLnBrk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ko-KR" sz="1400" b="1" kern="0" dirty="0">
                  <a:solidFill>
                    <a:prstClr val="white"/>
                  </a:solidFill>
                  <a:latin typeface="Calibri" pitchFamily="34" charset="0"/>
                  <a:ea typeface="맑은 고딕"/>
                </a:rPr>
                <a:t>SoC(HW) Development</a:t>
              </a:r>
              <a:endParaRPr lang="ko-KR" altLang="en-US" sz="1400" b="1" kern="0" dirty="0">
                <a:solidFill>
                  <a:prstClr val="white"/>
                </a:solidFill>
                <a:latin typeface="Calibri" pitchFamily="34" charset="0"/>
                <a:ea typeface="맑은 고딕"/>
              </a:endParaRPr>
            </a:p>
          </p:txBody>
        </p:sp>
        <p:sp>
          <p:nvSpPr>
            <p:cNvPr id="24" name="갈매기형 수장 23"/>
            <p:cNvSpPr/>
            <p:nvPr/>
          </p:nvSpPr>
          <p:spPr>
            <a:xfrm>
              <a:off x="6133258" y="1491834"/>
              <a:ext cx="3312368" cy="421490"/>
            </a:xfrm>
            <a:prstGeom prst="chevron">
              <a:avLst/>
            </a:prstGeom>
            <a:solidFill>
              <a:srgbClr val="9BBB59">
                <a:lumMod val="75000"/>
              </a:srgbClr>
            </a:solidFill>
            <a:ln w="12700" cap="flat" cmpd="sng" algn="ctr">
              <a:solidFill>
                <a:sysClr val="window" lastClr="FFFFFF"/>
              </a:solidFill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defTabSz="779252" fontAlgn="auto" latinLnBrk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ko-KR" sz="1400" b="1" kern="0" dirty="0">
                  <a:solidFill>
                    <a:prstClr val="white"/>
                  </a:solidFill>
                  <a:latin typeface="Calibri" pitchFamily="34" charset="0"/>
                  <a:ea typeface="맑은 고딕"/>
                </a:rPr>
                <a:t>SW Development</a:t>
              </a:r>
              <a:endParaRPr lang="ko-KR" altLang="en-US" sz="1400" b="1" kern="0" dirty="0">
                <a:solidFill>
                  <a:prstClr val="white"/>
                </a:solidFill>
                <a:latin typeface="Calibri" pitchFamily="34" charset="0"/>
                <a:ea typeface="맑은 고딕"/>
              </a:endParaRPr>
            </a:p>
          </p:txBody>
        </p:sp>
        <p:sp>
          <p:nvSpPr>
            <p:cNvPr id="25" name="갈매기형 수장 24"/>
            <p:cNvSpPr/>
            <p:nvPr/>
          </p:nvSpPr>
          <p:spPr>
            <a:xfrm>
              <a:off x="1020690" y="2125942"/>
              <a:ext cx="3816424" cy="432048"/>
            </a:xfrm>
            <a:prstGeom prst="chevron">
              <a:avLst/>
            </a:prstGeom>
            <a:solidFill>
              <a:srgbClr val="4F81BD"/>
            </a:solidFill>
            <a:ln w="12700" cap="flat" cmpd="sng" algn="ctr">
              <a:solidFill>
                <a:sysClr val="window" lastClr="FFFFFF"/>
              </a:solidFill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defTabSz="779252" fontAlgn="auto" latinLnBrk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ko-KR" sz="1400" b="1" kern="0" dirty="0">
                  <a:solidFill>
                    <a:prstClr val="white"/>
                  </a:solidFill>
                  <a:latin typeface="Calibri" pitchFamily="34" charset="0"/>
                  <a:ea typeface="맑은 고딕"/>
                </a:rPr>
                <a:t>Virtual Prototype Development</a:t>
              </a:r>
              <a:endParaRPr lang="ko-KR" altLang="en-US" sz="1400" b="1" kern="0" dirty="0">
                <a:solidFill>
                  <a:prstClr val="white"/>
                </a:solidFill>
                <a:latin typeface="Calibri" pitchFamily="34" charset="0"/>
                <a:ea typeface="맑은 고딕"/>
              </a:endParaRPr>
            </a:p>
          </p:txBody>
        </p:sp>
        <p:sp>
          <p:nvSpPr>
            <p:cNvPr id="26" name="갈매기형 수장 25"/>
            <p:cNvSpPr/>
            <p:nvPr/>
          </p:nvSpPr>
          <p:spPr>
            <a:xfrm>
              <a:off x="1740770" y="3033982"/>
              <a:ext cx="3528392" cy="432048"/>
            </a:xfrm>
            <a:prstGeom prst="chevron">
              <a:avLst/>
            </a:prstGeom>
            <a:solidFill>
              <a:srgbClr val="9BBB59">
                <a:lumMod val="75000"/>
              </a:srgbClr>
            </a:solidFill>
            <a:ln w="12700" cap="flat" cmpd="sng" algn="ctr">
              <a:solidFill>
                <a:sysClr val="window" lastClr="FFFFFF"/>
              </a:solidFill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defTabSz="779252" fontAlgn="auto" latinLnBrk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ko-KR" sz="1400" b="1" kern="0" dirty="0">
                  <a:solidFill>
                    <a:prstClr val="white"/>
                  </a:solidFill>
                  <a:latin typeface="Calibri" pitchFamily="34" charset="0"/>
                  <a:ea typeface="맑은 고딕"/>
                </a:rPr>
                <a:t>SW Development</a:t>
              </a:r>
              <a:endParaRPr lang="ko-KR" altLang="en-US" sz="1400" b="1" kern="0" dirty="0">
                <a:solidFill>
                  <a:prstClr val="white"/>
                </a:solidFill>
                <a:latin typeface="Calibri" pitchFamily="34" charset="0"/>
                <a:ea typeface="맑은 고딕"/>
              </a:endParaRPr>
            </a:p>
          </p:txBody>
        </p:sp>
        <p:sp>
          <p:nvSpPr>
            <p:cNvPr id="27" name="갈매기형 수장 26"/>
            <p:cNvSpPr/>
            <p:nvPr/>
          </p:nvSpPr>
          <p:spPr>
            <a:xfrm>
              <a:off x="5125146" y="3033982"/>
              <a:ext cx="1728192" cy="439380"/>
            </a:xfrm>
            <a:prstGeom prst="chevron">
              <a:avLst/>
            </a:prstGeom>
            <a:solidFill>
              <a:srgbClr val="9BBB59">
                <a:lumMod val="75000"/>
              </a:srgbClr>
            </a:solidFill>
            <a:ln w="12700" cap="flat" cmpd="sng" algn="ctr">
              <a:solidFill>
                <a:sysClr val="window" lastClr="FFFFFF"/>
              </a:solidFill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defTabSz="779252" fontAlgn="auto" latinLnBrk="1">
                <a:lnSpc>
                  <a:spcPts val="1278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ko-KR" sz="1400" b="1" kern="0" dirty="0">
                  <a:solidFill>
                    <a:prstClr val="white"/>
                  </a:solidFill>
                  <a:latin typeface="Calibri" pitchFamily="34" charset="0"/>
                  <a:ea typeface="맑은 고딕"/>
                </a:rPr>
                <a:t>SW Validation </a:t>
              </a:r>
              <a:endParaRPr lang="ko-KR" altLang="en-US" sz="1400" b="1" kern="0" dirty="0">
                <a:solidFill>
                  <a:prstClr val="white"/>
                </a:solidFill>
                <a:latin typeface="Calibri" pitchFamily="34" charset="0"/>
                <a:ea typeface="맑은 고딕"/>
              </a:endParaRPr>
            </a:p>
          </p:txBody>
        </p:sp>
        <p:cxnSp>
          <p:nvCxnSpPr>
            <p:cNvPr id="28" name="직선 연결선 27"/>
            <p:cNvCxnSpPr/>
            <p:nvPr/>
          </p:nvCxnSpPr>
          <p:spPr>
            <a:xfrm>
              <a:off x="9454172" y="1491834"/>
              <a:ext cx="0" cy="2952328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  <a:effectLst/>
          </p:spPr>
        </p:cxnSp>
        <p:sp>
          <p:nvSpPr>
            <p:cNvPr id="29" name="왼쪽 화살표 28"/>
            <p:cNvSpPr/>
            <p:nvPr/>
          </p:nvSpPr>
          <p:spPr>
            <a:xfrm>
              <a:off x="6853338" y="3087684"/>
              <a:ext cx="2583742" cy="360040"/>
            </a:xfrm>
            <a:prstGeom prst="leftArrow">
              <a:avLst>
                <a:gd name="adj1" fmla="val 68989"/>
                <a:gd name="adj2" fmla="val 50000"/>
              </a:avLst>
            </a:prstGeom>
            <a:solidFill>
              <a:schemeClr val="tx1">
                <a:lumMod val="9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779252" fontAlgn="auto" latinLnBrk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ko-KR" sz="1400" b="1" i="1" kern="0" dirty="0">
                  <a:solidFill>
                    <a:prstClr val="black"/>
                  </a:solidFill>
                  <a:latin typeface="Calibri" pitchFamily="34" charset="0"/>
                  <a:ea typeface="맑은 고딕"/>
                </a:rPr>
                <a:t>Shift Left</a:t>
              </a:r>
              <a:endParaRPr lang="ko-KR" altLang="en-US" sz="1400" b="1" i="1" kern="0" dirty="0">
                <a:solidFill>
                  <a:prstClr val="black"/>
                </a:solidFill>
                <a:latin typeface="Calibri" pitchFamily="34" charset="0"/>
                <a:ea typeface="맑은 고딕"/>
              </a:endParaRPr>
            </a:p>
          </p:txBody>
        </p:sp>
        <p:cxnSp>
          <p:nvCxnSpPr>
            <p:cNvPr id="30" name="직선 화살표 연결선 29"/>
            <p:cNvCxnSpPr/>
            <p:nvPr/>
          </p:nvCxnSpPr>
          <p:spPr>
            <a:xfrm>
              <a:off x="1812778" y="2655636"/>
              <a:ext cx="288032" cy="352708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  <p:cxnSp>
          <p:nvCxnSpPr>
            <p:cNvPr id="31" name="직선 연결선 30"/>
            <p:cNvCxnSpPr/>
            <p:nvPr/>
          </p:nvCxnSpPr>
          <p:spPr>
            <a:xfrm>
              <a:off x="2302432" y="2655636"/>
              <a:ext cx="288032" cy="352708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  <p:cxnSp>
          <p:nvCxnSpPr>
            <p:cNvPr id="32" name="직선 화살표 연결선 31"/>
            <p:cNvCxnSpPr/>
            <p:nvPr/>
          </p:nvCxnSpPr>
          <p:spPr>
            <a:xfrm>
              <a:off x="2792086" y="2655636"/>
              <a:ext cx="288032" cy="352708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  <p:cxnSp>
          <p:nvCxnSpPr>
            <p:cNvPr id="33" name="직선 연결선 32"/>
            <p:cNvCxnSpPr/>
            <p:nvPr/>
          </p:nvCxnSpPr>
          <p:spPr>
            <a:xfrm>
              <a:off x="3281740" y="2655636"/>
              <a:ext cx="288032" cy="352708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  <p:cxnSp>
          <p:nvCxnSpPr>
            <p:cNvPr id="34" name="직선 화살표 연결선 33"/>
            <p:cNvCxnSpPr/>
            <p:nvPr/>
          </p:nvCxnSpPr>
          <p:spPr>
            <a:xfrm>
              <a:off x="3771394" y="2655636"/>
              <a:ext cx="288032" cy="352708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  <p:cxnSp>
          <p:nvCxnSpPr>
            <p:cNvPr id="35" name="직선 연결선 34"/>
            <p:cNvCxnSpPr/>
            <p:nvPr/>
          </p:nvCxnSpPr>
          <p:spPr>
            <a:xfrm>
              <a:off x="4261050" y="2655636"/>
              <a:ext cx="288032" cy="352708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  <p:sp>
          <p:nvSpPr>
            <p:cNvPr id="36" name="모서리가 둥근 직사각형 35"/>
            <p:cNvSpPr/>
            <p:nvPr/>
          </p:nvSpPr>
          <p:spPr>
            <a:xfrm>
              <a:off x="1813082" y="2737984"/>
              <a:ext cx="2736000" cy="162000"/>
            </a:xfrm>
            <a:prstGeom prst="roundRect">
              <a:avLst/>
            </a:prstGeom>
            <a:solidFill>
              <a:srgbClr val="FFFFFF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ko-KR" sz="1000" b="1" i="1" kern="0" dirty="0">
                  <a:solidFill>
                    <a:srgbClr val="1F497D">
                      <a:lumMod val="75000"/>
                    </a:srgbClr>
                  </a:solidFill>
                  <a:latin typeface="Arial Narrow" pitchFamily="34" charset="0"/>
                  <a:ea typeface="맑은 고딕"/>
                  <a:cs typeface="Arial" pitchFamily="34" charset="0"/>
                </a:rPr>
                <a:t>Incremental Approach</a:t>
              </a:r>
            </a:p>
          </p:txBody>
        </p:sp>
        <p:sp>
          <p:nvSpPr>
            <p:cNvPr id="37" name="모서리가 둥근 직사각형 36"/>
            <p:cNvSpPr/>
            <p:nvPr/>
          </p:nvSpPr>
          <p:spPr>
            <a:xfrm>
              <a:off x="1020690" y="3761394"/>
              <a:ext cx="5184576" cy="360040"/>
            </a:xfrm>
            <a:prstGeom prst="roundRect">
              <a:avLst/>
            </a:prstGeom>
            <a:solidFill>
              <a:srgbClr val="8064A2">
                <a:lumMod val="75000"/>
              </a:srgbClr>
            </a:solidFill>
            <a:ln w="9525" cap="flat" cmpd="sng" algn="ctr">
              <a:solidFill>
                <a:srgbClr val="FFFFFF"/>
              </a:solidFill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defTabSz="779252" fontAlgn="auto" latinLnBrk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ko-KR" sz="1200" b="1" kern="0" dirty="0">
                  <a:solidFill>
                    <a:prstClr val="white"/>
                  </a:solidFill>
                  <a:latin typeface="Calibri" pitchFamily="34" charset="0"/>
                  <a:ea typeface="맑은 고딕"/>
                </a:rPr>
                <a:t>On Virtual Platform (Prototype)</a:t>
              </a:r>
              <a:endParaRPr lang="ko-KR" altLang="en-US" sz="1200" b="1" kern="0" dirty="0">
                <a:solidFill>
                  <a:prstClr val="white"/>
                </a:solidFill>
                <a:latin typeface="Calibri" pitchFamily="34" charset="0"/>
                <a:ea typeface="맑은 고딕"/>
              </a:endParaRPr>
            </a:p>
          </p:txBody>
        </p:sp>
        <p:pic>
          <p:nvPicPr>
            <p:cNvPr id="2" name="그림 1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224" t="11293" r="27195" b="29243"/>
            <a:stretch/>
          </p:blipFill>
          <p:spPr>
            <a:xfrm rot="17921741">
              <a:off x="5812173" y="1502132"/>
              <a:ext cx="1074219" cy="1029660"/>
            </a:xfrm>
            <a:prstGeom prst="rect">
              <a:avLst/>
            </a:prstGeom>
          </p:spPr>
        </p:pic>
        <p:sp>
          <p:nvSpPr>
            <p:cNvPr id="38" name="모서리가 둥근 직사각형 37"/>
            <p:cNvSpPr/>
            <p:nvPr/>
          </p:nvSpPr>
          <p:spPr>
            <a:xfrm>
              <a:off x="6234544" y="3761394"/>
              <a:ext cx="3168000" cy="360040"/>
            </a:xfrm>
            <a:prstGeom prst="roundRect">
              <a:avLst/>
            </a:prstGeom>
            <a:solidFill>
              <a:srgbClr val="C0504D">
                <a:lumMod val="50000"/>
              </a:srgbClr>
            </a:solidFill>
            <a:ln w="9525" cap="flat" cmpd="sng" algn="ctr">
              <a:solidFill>
                <a:srgbClr val="FFFFFF"/>
              </a:solidFill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defTabSz="779252" fontAlgn="auto" latinLnBrk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ko-KR" sz="1200" b="1" kern="0" dirty="0">
                  <a:solidFill>
                    <a:prstClr val="white"/>
                  </a:solidFill>
                  <a:latin typeface="Calibri" pitchFamily="34" charset="0"/>
                  <a:ea typeface="맑은 고딕"/>
                </a:rPr>
                <a:t>On Silicon Test Board</a:t>
              </a:r>
              <a:endParaRPr lang="ko-KR" altLang="en-US" sz="1200" b="1" kern="0" dirty="0">
                <a:solidFill>
                  <a:prstClr val="white"/>
                </a:solidFill>
                <a:latin typeface="Calibri" pitchFamily="34" charset="0"/>
                <a:ea typeface="맑은 고딕"/>
              </a:endParaRPr>
            </a:p>
          </p:txBody>
        </p:sp>
      </p:grp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5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35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35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35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35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35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35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66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7" name="Rectangle 14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dirty="0" smtClean="0">
                <a:ea typeface="굴림" charset="-127"/>
              </a:rPr>
              <a:t>Implementation and Validation</a:t>
            </a:r>
          </a:p>
        </p:txBody>
      </p:sp>
      <p:sp>
        <p:nvSpPr>
          <p:cNvPr id="31885" name="Rectangle 141"/>
          <p:cNvSpPr>
            <a:spLocks noGrp="1" noChangeArrowheads="1"/>
          </p:cNvSpPr>
          <p:nvPr>
            <p:ph type="body" idx="1"/>
          </p:nvPr>
        </p:nvSpPr>
        <p:spPr>
          <a:xfrm>
            <a:off x="668339" y="3263062"/>
            <a:ext cx="8294687" cy="1716083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ko-KR" sz="1500" dirty="0">
                <a:ea typeface="굴림" charset="-127"/>
              </a:rPr>
              <a:t>Virtual Prototyping Implementation / Validation</a:t>
            </a:r>
          </a:p>
          <a:p>
            <a:pPr lvl="1" eaLnBrk="1" hangingPunct="1">
              <a:buFont typeface="+mj-lt"/>
              <a:buAutoNum type="arabicPeriod"/>
              <a:defRPr/>
            </a:pPr>
            <a:r>
              <a:rPr lang="en-US" altLang="ko-KR" sz="1400" dirty="0">
                <a:ea typeface="굴림" charset="-127"/>
              </a:rPr>
              <a:t>Virtual platform (HW development) development </a:t>
            </a:r>
            <a:r>
              <a:rPr lang="en-US" altLang="ko-KR" sz="1400" dirty="0">
                <a:solidFill>
                  <a:schemeClr val="tx2">
                    <a:lumMod val="60000"/>
                    <a:lumOff val="40000"/>
                  </a:schemeClr>
                </a:solidFill>
                <a:ea typeface="굴림" charset="-127"/>
              </a:rPr>
              <a:t>at early RTL design stage</a:t>
            </a:r>
          </a:p>
          <a:p>
            <a:pPr lvl="1" eaLnBrk="1" hangingPunct="1">
              <a:buFont typeface="+mj-lt"/>
              <a:buAutoNum type="arabicPeriod"/>
              <a:defRPr/>
            </a:pPr>
            <a:r>
              <a:rPr lang="en-US" altLang="ko-KR" sz="1400" dirty="0">
                <a:ea typeface="굴림" charset="-127"/>
              </a:rPr>
              <a:t>SW development and test </a:t>
            </a:r>
            <a:r>
              <a:rPr lang="en-US" altLang="ko-KR" sz="1400" dirty="0">
                <a:solidFill>
                  <a:schemeClr val="tx2">
                    <a:lumMod val="60000"/>
                    <a:lumOff val="40000"/>
                  </a:schemeClr>
                </a:solidFill>
                <a:ea typeface="굴림" charset="-127"/>
              </a:rPr>
              <a:t>on virtual platform first </a:t>
            </a:r>
            <a:r>
              <a:rPr lang="en-US" altLang="ko-KR" sz="1400" dirty="0">
                <a:solidFill>
                  <a:schemeClr val="tx2">
                    <a:lumMod val="60000"/>
                    <a:lumOff val="40000"/>
                  </a:schemeClr>
                </a:solidFill>
                <a:ea typeface="굴림" charset="-127"/>
              </a:rPr>
              <a:t>before MTO/PKG</a:t>
            </a:r>
            <a:r>
              <a:rPr lang="en-US" altLang="ko-KR" sz="1400" dirty="0">
                <a:ea typeface="굴림" charset="-127"/>
              </a:rPr>
              <a:t> and </a:t>
            </a:r>
            <a:r>
              <a:rPr lang="en-US" altLang="ko-KR" sz="1400" dirty="0">
                <a:ea typeface="굴림" charset="-127"/>
              </a:rPr>
              <a:t>then on board</a:t>
            </a:r>
          </a:p>
          <a:p>
            <a:pPr marL="389626" lvl="1" indent="0" eaLnBrk="1" hangingPunct="1">
              <a:buNone/>
              <a:defRPr/>
            </a:pPr>
            <a:r>
              <a:rPr lang="en-US" altLang="ko-KR" sz="1400" dirty="0">
                <a:ea typeface="굴림" charset="-127"/>
              </a:rPr>
              <a:t>: HW/SW are validated during SW development on both virtual platform and board</a:t>
            </a:r>
          </a:p>
          <a:p>
            <a:pPr eaLnBrk="1" hangingPunct="1">
              <a:defRPr/>
            </a:pPr>
            <a:r>
              <a:rPr lang="en-US" altLang="ko-KR" sz="1500" dirty="0">
                <a:ea typeface="굴림" charset="-127"/>
              </a:rPr>
              <a:t>About Test Vehicle</a:t>
            </a:r>
          </a:p>
          <a:p>
            <a:pPr lvl="1" eaLnBrk="1" hangingPunct="1">
              <a:defRPr/>
            </a:pPr>
            <a:r>
              <a:rPr lang="en-US" altLang="ko-KR" sz="1400" dirty="0">
                <a:solidFill>
                  <a:schemeClr val="tx2">
                    <a:lumMod val="60000"/>
                    <a:lumOff val="40000"/>
                  </a:schemeClr>
                </a:solidFill>
                <a:ea typeface="굴림" charset="-127"/>
              </a:rPr>
              <a:t>About 1000 IP models in Full </a:t>
            </a:r>
            <a:r>
              <a:rPr lang="en-US" altLang="ko-KR" sz="1400" dirty="0" err="1">
                <a:solidFill>
                  <a:schemeClr val="tx2">
                    <a:lumMod val="60000"/>
                    <a:lumOff val="40000"/>
                  </a:schemeClr>
                </a:solidFill>
                <a:ea typeface="굴림" charset="-127"/>
              </a:rPr>
              <a:t>SoC</a:t>
            </a:r>
            <a:r>
              <a:rPr lang="en-US" altLang="ko-KR" sz="1400" dirty="0">
                <a:solidFill>
                  <a:schemeClr val="tx2">
                    <a:lumMod val="60000"/>
                    <a:lumOff val="40000"/>
                  </a:schemeClr>
                </a:solidFill>
                <a:ea typeface="굴림" charset="-127"/>
              </a:rPr>
              <a:t> level </a:t>
            </a:r>
            <a:r>
              <a:rPr lang="en-US" altLang="ko-KR" sz="1400" dirty="0">
                <a:ea typeface="굴림" charset="-127"/>
              </a:rPr>
              <a:t>virtual platform</a:t>
            </a:r>
          </a:p>
          <a:p>
            <a:pPr lvl="1" eaLnBrk="1" hangingPunct="1">
              <a:defRPr/>
            </a:pPr>
            <a:r>
              <a:rPr lang="en-US" altLang="ko-KR" sz="1400" dirty="0">
                <a:ea typeface="굴림" charset="-127"/>
              </a:rPr>
              <a:t>OS based full BSP and test cases</a:t>
            </a:r>
            <a:endParaRPr lang="en-US" altLang="ko-KR" sz="1400" dirty="0">
              <a:ea typeface="굴림" charset="-127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095" y="872663"/>
            <a:ext cx="7258015" cy="23444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18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885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Result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68339" y="985478"/>
            <a:ext cx="8294687" cy="4052058"/>
          </a:xfrm>
        </p:spPr>
        <p:txBody>
          <a:bodyPr/>
          <a:lstStyle/>
          <a:p>
            <a:r>
              <a:rPr lang="en-US" altLang="ko-KR" sz="1500" dirty="0"/>
              <a:t>Simulation Performance Comparison</a:t>
            </a:r>
          </a:p>
          <a:p>
            <a:endParaRPr lang="en-US" altLang="ko-KR" sz="1500" dirty="0"/>
          </a:p>
          <a:p>
            <a:endParaRPr lang="en-US" altLang="ko-KR" sz="1500" dirty="0"/>
          </a:p>
          <a:p>
            <a:endParaRPr lang="en-US" altLang="ko-KR" sz="1500" dirty="0"/>
          </a:p>
          <a:p>
            <a:endParaRPr lang="en-US" altLang="ko-KR" sz="1500" dirty="0"/>
          </a:p>
          <a:p>
            <a:endParaRPr lang="en-US" altLang="ko-KR" sz="1500" dirty="0"/>
          </a:p>
          <a:p>
            <a:endParaRPr lang="en-US" altLang="ko-KR" sz="1800" dirty="0"/>
          </a:p>
          <a:p>
            <a:r>
              <a:rPr lang="en-US" altLang="ko-KR" sz="1500" dirty="0" smtClean="0"/>
              <a:t>User </a:t>
            </a:r>
            <a:r>
              <a:rPr lang="en-US" altLang="ko-KR" sz="1500" dirty="0"/>
              <a:t>Interface of Virtual Prototyping</a:t>
            </a:r>
            <a:endParaRPr lang="en-US" altLang="ko-KR" sz="1500" dirty="0"/>
          </a:p>
        </p:txBody>
      </p:sp>
      <p:graphicFrame>
        <p:nvGraphicFramePr>
          <p:cNvPr id="14" name="내용 개체 틀 5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02732577"/>
              </p:ext>
            </p:extLst>
          </p:nvPr>
        </p:nvGraphicFramePr>
        <p:xfrm>
          <a:off x="693273" y="1340862"/>
          <a:ext cx="8292198" cy="1497480"/>
        </p:xfrm>
        <a:graphic>
          <a:graphicData uri="http://schemas.openxmlformats.org/drawingml/2006/table">
            <a:tbl>
              <a:tblPr/>
              <a:tblGrid>
                <a:gridCol w="1774362"/>
                <a:gridCol w="1234959"/>
                <a:gridCol w="1303567"/>
                <a:gridCol w="1303567"/>
                <a:gridCol w="1372176"/>
                <a:gridCol w="1303567"/>
              </a:tblGrid>
              <a:tr h="374040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en-US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Arial Narrow" pitchFamily="34" charset="0"/>
                        </a:rPr>
                        <a:t>　</a:t>
                      </a:r>
                      <a:endParaRPr lang="ko-KR" sz="1100" b="1" i="0" u="none" strike="noStrike" dirty="0">
                        <a:solidFill>
                          <a:schemeClr val="bg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27000" marR="27000" marT="27000" marB="27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Arial Narrow" pitchFamily="34" charset="0"/>
                        </a:rPr>
                        <a:t>Simulation</a:t>
                      </a:r>
                      <a:endParaRPr lang="ko-KR" sz="1100" b="1" i="0" u="none" strike="noStrike" dirty="0">
                        <a:solidFill>
                          <a:schemeClr val="bg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27000" marR="27000" marT="27000" marB="27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Arial Narrow" pitchFamily="34" charset="0"/>
                        </a:rPr>
                        <a:t>Pure </a:t>
                      </a:r>
                      <a:endParaRPr lang="en-US" sz="1100" b="1" i="0" u="none" strike="noStrike" dirty="0" smtClean="0">
                        <a:solidFill>
                          <a:schemeClr val="bg1"/>
                        </a:solidFill>
                        <a:effectLst/>
                        <a:latin typeface="Arial Narrow" pitchFamily="34" charset="0"/>
                      </a:endParaRPr>
                    </a:p>
                    <a:p>
                      <a:pPr algn="ctr" fontAlgn="ctr"/>
                      <a:r>
                        <a:rPr lang="en-US" sz="11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 Narrow" pitchFamily="34" charset="0"/>
                        </a:rPr>
                        <a:t>Emulation</a:t>
                      </a:r>
                      <a:endParaRPr lang="ko-KR" sz="1100" b="1" i="0" u="none" strike="noStrike" dirty="0">
                        <a:solidFill>
                          <a:schemeClr val="bg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27000" marR="27000" marT="27000" marB="27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Arial Narrow" pitchFamily="34" charset="0"/>
                        </a:rPr>
                        <a:t>Hybrid </a:t>
                      </a:r>
                      <a:r>
                        <a:rPr lang="en-US" sz="11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 Narrow" pitchFamily="34" charset="0"/>
                        </a:rPr>
                        <a:t>Platform</a:t>
                      </a:r>
                    </a:p>
                    <a:p>
                      <a:pPr algn="ctr" fontAlgn="ctr"/>
                      <a:r>
                        <a:rPr lang="en-US" sz="11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 Narrow" pitchFamily="34" charset="0"/>
                        </a:rPr>
                        <a:t>Emulation</a:t>
                      </a:r>
                      <a:endParaRPr lang="ko-KR" sz="1100" b="1" i="0" u="none" strike="noStrike" dirty="0">
                        <a:solidFill>
                          <a:schemeClr val="bg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27000" marR="27000" marT="27000" marB="27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ko-KR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Arial Narrow" pitchFamily="34" charset="0"/>
                        </a:rPr>
                        <a:t>Virtual </a:t>
                      </a:r>
                      <a:r>
                        <a:rPr lang="ko-KR" sz="11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 Narrow" pitchFamily="34" charset="0"/>
                        </a:rPr>
                        <a:t>Prototyping</a:t>
                      </a:r>
                      <a:r>
                        <a:rPr lang="en-US" altLang="ko-KR" sz="11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 Narrow" pitchFamily="34" charset="0"/>
                        </a:rPr>
                        <a:t> (ESL)</a:t>
                      </a:r>
                      <a:endParaRPr lang="ko-KR" sz="1100" b="1" i="0" u="none" strike="noStrike" dirty="0">
                        <a:solidFill>
                          <a:schemeClr val="bg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27000" marR="27000" marT="27000" marB="27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Arial Narrow" pitchFamily="34" charset="0"/>
                        </a:rPr>
                        <a:t>Diff. (Pure vs. VP)</a:t>
                      </a:r>
                      <a:endParaRPr lang="ko-KR" sz="1100" b="1" i="0" u="none" strike="noStrike" dirty="0">
                        <a:solidFill>
                          <a:schemeClr val="bg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27000" marR="27000" marT="27000" marB="27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</a:tr>
              <a:tr h="214020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en-US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Arial Narrow" pitchFamily="34" charset="0"/>
                        </a:rPr>
                        <a:t>Environment Initialization </a:t>
                      </a:r>
                      <a:endParaRPr lang="ko-KR" sz="1100" b="1" i="0" u="none" strike="noStrike" dirty="0">
                        <a:solidFill>
                          <a:schemeClr val="bg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27000" marR="27000" marT="27000" marB="27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4 min</a:t>
                      </a:r>
                      <a:endParaRPr lang="ko-KR" sz="1100" b="0" i="0" u="none" strike="noStrike" dirty="0"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27000" marR="27000" marT="27000" marB="27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5 min</a:t>
                      </a:r>
                      <a:endParaRPr lang="ko-KR" sz="1100" b="0" i="0" u="none" strike="noStrike" dirty="0"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27000" marR="27000" marT="27000" marB="27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5 min</a:t>
                      </a:r>
                      <a:endParaRPr lang="ko-KR" sz="1100" b="0" i="0" u="none" strike="noStrike" dirty="0"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27000" marR="27000" marT="27000" marB="27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ko-KR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30 sec</a:t>
                      </a:r>
                    </a:p>
                  </a:txBody>
                  <a:tcPr marL="27000" marR="27000" marT="27000" marB="27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ko-K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x 10</a:t>
                      </a:r>
                    </a:p>
                  </a:txBody>
                  <a:tcPr marL="27000" marR="27000" marT="27000" marB="27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14020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en-US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Arial Narrow" pitchFamily="34" charset="0"/>
                        </a:rPr>
                        <a:t>Kernel Boot-up (prompt)</a:t>
                      </a:r>
                      <a:endParaRPr lang="ko-KR" sz="1100" b="1" i="0" u="none" strike="noStrike" dirty="0">
                        <a:solidFill>
                          <a:schemeClr val="bg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27000" marR="27000" marT="27000" marB="27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125,867 min</a:t>
                      </a:r>
                      <a:r>
                        <a:rPr lang="en-US" sz="1100" b="0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*</a:t>
                      </a:r>
                      <a:endParaRPr lang="ko-KR" sz="1100" b="0" i="0" u="none" strike="noStrike" dirty="0"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27000" marR="27000" marT="27000" marB="27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96 min</a:t>
                      </a:r>
                      <a:endParaRPr lang="ko-KR" sz="1100" b="0" i="0" u="none" strike="noStrike" dirty="0"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27000" marR="27000" marT="27000" marB="27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2 min</a:t>
                      </a:r>
                      <a:endParaRPr lang="ko-KR" sz="1100" b="0" i="0" u="none" strike="noStrike" dirty="0"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27000" marR="27000" marT="27000" marB="27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ko-KR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1 min</a:t>
                      </a:r>
                    </a:p>
                  </a:txBody>
                  <a:tcPr marL="27000" marR="27000" marT="27000" marB="27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ko-K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x 96</a:t>
                      </a:r>
                    </a:p>
                  </a:txBody>
                  <a:tcPr marL="27000" marR="27000" marT="27000" marB="27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14020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en-US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Arial Narrow" pitchFamily="34" charset="0"/>
                        </a:rPr>
                        <a:t>Android Home Screen</a:t>
                      </a:r>
                      <a:endParaRPr lang="ko-KR" sz="1100" b="1" i="0" u="none" strike="noStrike" dirty="0">
                        <a:solidFill>
                          <a:schemeClr val="bg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27000" marR="27000" marT="27000" marB="27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741,517 min</a:t>
                      </a:r>
                      <a:r>
                        <a:rPr lang="en-US" sz="1100" b="0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*</a:t>
                      </a:r>
                      <a:endParaRPr lang="ko-KR" sz="1100" b="0" i="0" u="none" strike="noStrike" dirty="0"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27000" marR="27000" marT="27000" marB="27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661 min</a:t>
                      </a:r>
                      <a:endParaRPr lang="ko-KR" sz="1100" b="0" i="0" u="none" strike="noStrike" dirty="0"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27000" marR="27000" marT="27000" marB="27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47 min</a:t>
                      </a:r>
                      <a:endParaRPr lang="ko-KR" sz="1100" b="0" i="0" u="none" strike="noStrike" dirty="0"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27000" marR="27000" marT="27000" marB="27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ko-KR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8 min</a:t>
                      </a:r>
                    </a:p>
                  </a:txBody>
                  <a:tcPr marL="27000" marR="27000" marT="27000" marB="27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ko-K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x 82.6</a:t>
                      </a:r>
                    </a:p>
                  </a:txBody>
                  <a:tcPr marL="27000" marR="27000" marT="27000" marB="27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14020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en-US" sz="1100" b="1" i="1" u="none" strike="noStrike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 Narrow" pitchFamily="34" charset="0"/>
                        </a:rPr>
                        <a:t>Total Consumed Time</a:t>
                      </a:r>
                      <a:endParaRPr lang="ko-KR" sz="1100" b="1" i="1" u="none" strike="noStrike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27000" marR="27000" marT="27000" marB="27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en-US" sz="1100" b="1" i="1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 Narrow" pitchFamily="34" charset="0"/>
                        </a:rPr>
                        <a:t>867,384 min</a:t>
                      </a:r>
                      <a:r>
                        <a:rPr lang="en-US" sz="1100" b="1" i="1" u="none" strike="noStrike" baseline="30000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 Narrow" pitchFamily="34" charset="0"/>
                        </a:rPr>
                        <a:t>*</a:t>
                      </a:r>
                      <a:endParaRPr lang="ko-KR" sz="1100" b="1" i="1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27000" marR="27000" marT="27000" marB="27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en-US" sz="1100" b="1" i="1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 Narrow" pitchFamily="34" charset="0"/>
                        </a:rPr>
                        <a:t>762 min</a:t>
                      </a:r>
                      <a:endParaRPr lang="ko-KR" sz="1100" b="1" i="1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27000" marR="27000" marT="27000" marB="27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en-US" sz="1100" b="1" i="1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 Narrow" pitchFamily="34" charset="0"/>
                        </a:rPr>
                        <a:t>54 min</a:t>
                      </a:r>
                      <a:endParaRPr lang="ko-KR" sz="1100" b="1" i="1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27000" marR="27000" marT="27000" marB="27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ko-KR" sz="1100" b="1" i="1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 Narrow" pitchFamily="34" charset="0"/>
                        </a:rPr>
                        <a:t>10 min</a:t>
                      </a:r>
                    </a:p>
                  </a:txBody>
                  <a:tcPr marL="27000" marR="27000" marT="27000" marB="27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ko-KR" sz="1100" b="1" i="1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 Narrow" pitchFamily="34" charset="0"/>
                        </a:rPr>
                        <a:t>x 76.2</a:t>
                      </a:r>
                    </a:p>
                  </a:txBody>
                  <a:tcPr marL="27000" marR="27000" marT="27000" marB="27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14020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algn="l" fontAlgn="ctr"/>
                      <a:r>
                        <a:rPr lang="en-US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Arial Narrow" pitchFamily="34" charset="0"/>
                        </a:rPr>
                        <a:t>Clock Frequency</a:t>
                      </a:r>
                      <a:endParaRPr lang="ko-KR" sz="1100" b="1" i="0" u="none" strike="noStrike" dirty="0">
                        <a:solidFill>
                          <a:schemeClr val="bg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27000" marR="27000" marT="27000" marB="27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866 Hz</a:t>
                      </a:r>
                      <a:endParaRPr lang="ko-KR" sz="1100" b="0" i="0" u="none" strike="noStrike" dirty="0"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27000" marR="27000" marT="27000" marB="27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986 KHz</a:t>
                      </a:r>
                      <a:endParaRPr lang="ko-KR" sz="1100" b="0" i="0" u="none" strike="noStrike" dirty="0"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27000" marR="27000" marT="27000" marB="27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13.9 MHz</a:t>
                      </a:r>
                      <a:endParaRPr lang="ko-KR" sz="1100" b="0" i="0" u="none" strike="noStrike" dirty="0"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27000" marR="27000" marT="27000" marB="27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ko-KR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75.6 MHz</a:t>
                      </a:r>
                    </a:p>
                  </a:txBody>
                  <a:tcPr marL="27000" marR="27000" marT="27000" marB="27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  <a:ea typeface=""/>
                          <a:cs typeface=""/>
                        </a:defRPr>
                      </a:lvl9pPr>
                    </a:lstStyle>
                    <a:p>
                      <a:pPr algn="r" fontAlgn="ctr"/>
                      <a:r>
                        <a:rPr lang="ko-K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x 76.2</a:t>
                      </a:r>
                    </a:p>
                  </a:txBody>
                  <a:tcPr marL="27000" marR="27000" marT="27000" marB="270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" name="모서리가 둥근 직사각형 14"/>
          <p:cNvSpPr/>
          <p:nvPr/>
        </p:nvSpPr>
        <p:spPr>
          <a:xfrm rot="19802639">
            <a:off x="2680709" y="2047325"/>
            <a:ext cx="890477" cy="212975"/>
          </a:xfrm>
          <a:prstGeom prst="roundRect">
            <a:avLst/>
          </a:prstGeom>
          <a:noFill/>
          <a:ln w="25400" cap="flat" cmpd="sng" algn="ctr">
            <a:solidFill>
              <a:srgbClr val="C00000"/>
            </a:solidFill>
            <a:prstDash val="solid"/>
          </a:ln>
          <a:effectLst/>
        </p:spPr>
        <p:txBody>
          <a:bodyPr lIns="77925" tIns="38963" rIns="77925" bIns="38963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000" b="1" kern="0" dirty="0">
                <a:solidFill>
                  <a:srgbClr val="FF0000"/>
                </a:solidFill>
                <a:latin typeface="Arial Narrow" pitchFamily="34" charset="0"/>
                <a:ea typeface="맑은 고딕"/>
                <a:cs typeface="Arial" pitchFamily="34" charset="0"/>
              </a:rPr>
              <a:t>Useless</a:t>
            </a:r>
          </a:p>
        </p:txBody>
      </p:sp>
      <p:cxnSp>
        <p:nvCxnSpPr>
          <p:cNvPr id="16" name="직선 화살표 연결선 15"/>
          <p:cNvCxnSpPr/>
          <p:nvPr/>
        </p:nvCxnSpPr>
        <p:spPr>
          <a:xfrm>
            <a:off x="3711446" y="2726133"/>
            <a:ext cx="355171" cy="0"/>
          </a:xfrm>
          <a:prstGeom prst="straightConnector1">
            <a:avLst/>
          </a:prstGeom>
          <a:noFill/>
          <a:ln w="28575" cap="flat" cmpd="sng" algn="ctr">
            <a:solidFill>
              <a:srgbClr val="C00000"/>
            </a:solidFill>
            <a:prstDash val="solid"/>
            <a:headEnd type="none" w="med" len="med"/>
            <a:tailEnd type="triangle" w="med" len="med"/>
          </a:ln>
          <a:effectLst/>
        </p:spPr>
      </p:cxnSp>
      <p:sp>
        <p:nvSpPr>
          <p:cNvPr id="17" name="TextBox 16"/>
          <p:cNvSpPr txBox="1"/>
          <p:nvPr/>
        </p:nvSpPr>
        <p:spPr>
          <a:xfrm>
            <a:off x="3571548" y="2822520"/>
            <a:ext cx="660585" cy="232575"/>
          </a:xfrm>
          <a:prstGeom prst="rect">
            <a:avLst/>
          </a:prstGeom>
          <a:noFill/>
          <a:ln>
            <a:noFill/>
          </a:ln>
        </p:spPr>
        <p:txBody>
          <a:bodyPr wrap="square" lIns="77925" tIns="38963" rIns="77925" bIns="38963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000" b="1" i="1" kern="0" dirty="0">
                <a:solidFill>
                  <a:srgbClr val="FF0000"/>
                </a:solidFill>
                <a:latin typeface="Arial Narrow" pitchFamily="34" charset="0"/>
                <a:ea typeface="바탕" pitchFamily="18" charset="-127"/>
                <a:cs typeface="Arial" pitchFamily="34" charset="0"/>
              </a:rPr>
              <a:t>x 1138</a:t>
            </a:r>
            <a:endParaRPr lang="ko-KR" altLang="en-US" sz="1000" b="1" i="1" kern="0" dirty="0">
              <a:solidFill>
                <a:srgbClr val="FF0000"/>
              </a:solidFill>
              <a:latin typeface="Arial Narrow" pitchFamily="34" charset="0"/>
              <a:ea typeface="바탕" pitchFamily="18" charset="-127"/>
              <a:cs typeface="Arial" pitchFamily="34" charset="0"/>
            </a:endParaRPr>
          </a:p>
        </p:txBody>
      </p:sp>
      <p:cxnSp>
        <p:nvCxnSpPr>
          <p:cNvPr id="18" name="직선 화살표 연결선 17"/>
          <p:cNvCxnSpPr/>
          <p:nvPr/>
        </p:nvCxnSpPr>
        <p:spPr>
          <a:xfrm>
            <a:off x="5059751" y="2724051"/>
            <a:ext cx="355171" cy="0"/>
          </a:xfrm>
          <a:prstGeom prst="straightConnector1">
            <a:avLst/>
          </a:prstGeom>
          <a:noFill/>
          <a:ln w="28575" cap="flat" cmpd="sng" algn="ctr">
            <a:solidFill>
              <a:srgbClr val="C00000"/>
            </a:solidFill>
            <a:prstDash val="solid"/>
            <a:headEnd type="none" w="med" len="med"/>
            <a:tailEnd type="triangle" w="med" len="med"/>
          </a:ln>
          <a:effectLst/>
        </p:spPr>
      </p:cxnSp>
      <p:sp>
        <p:nvSpPr>
          <p:cNvPr id="19" name="TextBox 18"/>
          <p:cNvSpPr txBox="1"/>
          <p:nvPr/>
        </p:nvSpPr>
        <p:spPr>
          <a:xfrm>
            <a:off x="4919854" y="2820438"/>
            <a:ext cx="660585" cy="232575"/>
          </a:xfrm>
          <a:prstGeom prst="rect">
            <a:avLst/>
          </a:prstGeom>
          <a:noFill/>
          <a:ln>
            <a:noFill/>
          </a:ln>
        </p:spPr>
        <p:txBody>
          <a:bodyPr wrap="square" lIns="77925" tIns="38963" rIns="77925" bIns="38963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000" b="1" i="1" kern="0" dirty="0">
                <a:solidFill>
                  <a:srgbClr val="FF0000"/>
                </a:solidFill>
                <a:latin typeface="Arial Narrow" pitchFamily="34" charset="0"/>
                <a:ea typeface="바탕" pitchFamily="18" charset="-127"/>
                <a:cs typeface="Arial" pitchFamily="34" charset="0"/>
              </a:rPr>
              <a:t>x 14.1</a:t>
            </a:r>
            <a:endParaRPr lang="ko-KR" altLang="en-US" sz="1000" b="1" i="1" kern="0" dirty="0">
              <a:solidFill>
                <a:srgbClr val="FF0000"/>
              </a:solidFill>
              <a:latin typeface="Arial Narrow" pitchFamily="34" charset="0"/>
              <a:ea typeface="바탕" pitchFamily="18" charset="-127"/>
              <a:cs typeface="Arial" pitchFamily="34" charset="0"/>
            </a:endParaRPr>
          </a:p>
        </p:txBody>
      </p:sp>
      <p:cxnSp>
        <p:nvCxnSpPr>
          <p:cNvPr id="20" name="직선 화살표 연결선 19"/>
          <p:cNvCxnSpPr/>
          <p:nvPr/>
        </p:nvCxnSpPr>
        <p:spPr>
          <a:xfrm>
            <a:off x="6331034" y="2724051"/>
            <a:ext cx="355171" cy="0"/>
          </a:xfrm>
          <a:prstGeom prst="straightConnector1">
            <a:avLst/>
          </a:prstGeom>
          <a:noFill/>
          <a:ln w="28575" cap="flat" cmpd="sng" algn="ctr">
            <a:solidFill>
              <a:srgbClr val="C00000"/>
            </a:solidFill>
            <a:prstDash val="solid"/>
            <a:headEnd type="none" w="med" len="med"/>
            <a:tailEnd type="triangle" w="med" len="med"/>
          </a:ln>
          <a:effectLst/>
        </p:spPr>
      </p:cxnSp>
      <p:sp>
        <p:nvSpPr>
          <p:cNvPr id="21" name="TextBox 20"/>
          <p:cNvSpPr txBox="1"/>
          <p:nvPr/>
        </p:nvSpPr>
        <p:spPr>
          <a:xfrm>
            <a:off x="6169015" y="2820438"/>
            <a:ext cx="660585" cy="232575"/>
          </a:xfrm>
          <a:prstGeom prst="rect">
            <a:avLst/>
          </a:prstGeom>
          <a:noFill/>
          <a:ln>
            <a:noFill/>
          </a:ln>
        </p:spPr>
        <p:txBody>
          <a:bodyPr wrap="square" lIns="77925" tIns="38963" rIns="77925" bIns="38963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000" b="1" i="1" kern="0" dirty="0">
                <a:solidFill>
                  <a:srgbClr val="FF0000"/>
                </a:solidFill>
                <a:latin typeface="Arial Narrow" pitchFamily="34" charset="0"/>
                <a:ea typeface="바탕" pitchFamily="18" charset="-127"/>
                <a:cs typeface="Arial" pitchFamily="34" charset="0"/>
              </a:rPr>
              <a:t>x 5.4</a:t>
            </a:r>
            <a:endParaRPr lang="ko-KR" altLang="en-US" sz="1000" b="1" i="1" kern="0" dirty="0">
              <a:solidFill>
                <a:srgbClr val="FF0000"/>
              </a:solidFill>
              <a:latin typeface="Arial Narrow" pitchFamily="34" charset="0"/>
              <a:ea typeface="바탕" pitchFamily="18" charset="-127"/>
              <a:cs typeface="Arial" pitchFamily="34" charset="0"/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7928780" y="2793619"/>
            <a:ext cx="1035818" cy="232575"/>
          </a:xfrm>
          <a:prstGeom prst="rect">
            <a:avLst/>
          </a:prstGeom>
        </p:spPr>
        <p:txBody>
          <a:bodyPr wrap="none" lIns="77925" tIns="38963" rIns="77925" bIns="38963">
            <a:spAutoFit/>
          </a:bodyPr>
          <a:lstStyle/>
          <a:p>
            <a:pPr algn="ctr"/>
            <a:r>
              <a:rPr lang="en-US" altLang="ko-KR" sz="1000" b="1" i="1" dirty="0">
                <a:latin typeface="Arial Narrow" pitchFamily="34" charset="0"/>
                <a:ea typeface="바탕" pitchFamily="18" charset="-127"/>
              </a:rPr>
              <a:t>* Estimated Value</a:t>
            </a:r>
            <a:endParaRPr lang="ko-KR" altLang="en-US" sz="1000" b="1" i="1" dirty="0">
              <a:latin typeface="Arial Narrow" pitchFamily="34" charset="0"/>
              <a:ea typeface="바탕" pitchFamily="18" charset="-127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6331033" y="1354577"/>
            <a:ext cx="1325747" cy="1488739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77925" tIns="38963" rIns="77925" bIns="38963" rtlCol="0" anchor="ctr"/>
          <a:lstStyle/>
          <a:p>
            <a:pPr algn="ctr" defTabSz="779252" fontAlgn="auto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000" b="1" kern="0" dirty="0" err="1">
              <a:solidFill>
                <a:prstClr val="white"/>
              </a:solidFill>
              <a:latin typeface="맑은 고딕"/>
              <a:ea typeface="맑은 고딕"/>
            </a:endParaRPr>
          </a:p>
        </p:txBody>
      </p:sp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887" y="3361274"/>
            <a:ext cx="2509080" cy="16158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8265" y="3361274"/>
            <a:ext cx="2584706" cy="16158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7855" y="3361274"/>
            <a:ext cx="2839267" cy="16158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1" name="그룹 30"/>
          <p:cNvGrpSpPr/>
          <p:nvPr/>
        </p:nvGrpSpPr>
        <p:grpSpPr>
          <a:xfrm>
            <a:off x="1172069" y="3651467"/>
            <a:ext cx="7328182" cy="1142927"/>
            <a:chOff x="1269741" y="4868622"/>
            <a:chExt cx="7938864" cy="1523903"/>
          </a:xfrm>
        </p:grpSpPr>
        <p:pic>
          <p:nvPicPr>
            <p:cNvPr id="24" name="Picture 6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69741" y="4868622"/>
              <a:ext cx="3990913" cy="15100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8" name="Picture 3" descr="image004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55032" y="4868622"/>
              <a:ext cx="1900938" cy="15100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" name="Picture 6" descr="image006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88831" y="4868622"/>
              <a:ext cx="1919774" cy="15100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" name="Picture 2" descr="image003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59213" y="4868622"/>
              <a:ext cx="1932090" cy="15239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17319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Conclusion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68339" y="953627"/>
            <a:ext cx="8294687" cy="4017169"/>
          </a:xfrm>
        </p:spPr>
        <p:txBody>
          <a:bodyPr/>
          <a:lstStyle/>
          <a:p>
            <a:r>
              <a:rPr lang="en-US" altLang="ko-KR" sz="1700" dirty="0"/>
              <a:t>Early stage SW bring-up</a:t>
            </a:r>
          </a:p>
          <a:p>
            <a:pPr lvl="1"/>
            <a:r>
              <a:rPr lang="en-US" altLang="ko-KR" sz="1500" i="1" u="sng" dirty="0">
                <a:solidFill>
                  <a:schemeClr val="tx2">
                    <a:lumMod val="60000"/>
                    <a:lumOff val="40000"/>
                  </a:schemeClr>
                </a:solidFill>
              </a:rPr>
              <a:t>World first Full </a:t>
            </a:r>
            <a:r>
              <a:rPr lang="en-US" altLang="ko-KR" sz="1500" i="1" u="sng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SoC</a:t>
            </a:r>
            <a:r>
              <a:rPr lang="en-US" altLang="ko-KR" sz="1500" i="1" u="sng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Level virtual prototyping </a:t>
            </a:r>
            <a:r>
              <a:rPr lang="en-US" altLang="ko-KR" sz="1500" dirty="0"/>
              <a:t>for early SW development</a:t>
            </a:r>
          </a:p>
          <a:p>
            <a:pPr lvl="1"/>
            <a:r>
              <a:rPr lang="en-US" altLang="ko-KR" sz="1500" dirty="0"/>
              <a:t>Virtual Prototyping can </a:t>
            </a:r>
            <a:r>
              <a:rPr lang="en-US" altLang="ko-KR" sz="1500" i="1" u="sng" dirty="0">
                <a:solidFill>
                  <a:schemeClr val="tx2">
                    <a:lumMod val="60000"/>
                    <a:lumOff val="40000"/>
                  </a:schemeClr>
                </a:solidFill>
              </a:rPr>
              <a:t>save development cost </a:t>
            </a:r>
            <a:r>
              <a:rPr lang="en-US" altLang="ko-KR" sz="1500" dirty="0"/>
              <a:t>by replacing silicon board</a:t>
            </a:r>
          </a:p>
          <a:p>
            <a:pPr lvl="1"/>
            <a:r>
              <a:rPr lang="en-US" altLang="ko-KR" sz="1500" i="1" u="sng" dirty="0"/>
              <a:t>From specification stage</a:t>
            </a:r>
            <a:r>
              <a:rPr lang="en-US" altLang="ko-KR" sz="1500" dirty="0"/>
              <a:t>, virtual prototyping started</a:t>
            </a:r>
          </a:p>
          <a:p>
            <a:r>
              <a:rPr lang="en-US" altLang="ko-KR" sz="1700" dirty="0" smtClean="0"/>
              <a:t>Simulation </a:t>
            </a:r>
            <a:r>
              <a:rPr lang="en-US" altLang="ko-KR" sz="1700" dirty="0"/>
              <a:t>Performance</a:t>
            </a:r>
          </a:p>
          <a:p>
            <a:pPr lvl="1"/>
            <a:r>
              <a:rPr lang="en-US" altLang="ko-KR" sz="1500" dirty="0"/>
              <a:t>75.6MHz is slower that silicon board by 26.5 times but only 10 minutes are required to boot-up Android Platform</a:t>
            </a:r>
          </a:p>
          <a:p>
            <a:pPr lvl="1"/>
            <a:r>
              <a:rPr lang="en-US" altLang="ko-KR" sz="1500" i="1" u="sng" dirty="0"/>
              <a:t>It is </a:t>
            </a:r>
            <a:r>
              <a:rPr lang="en-US" altLang="ko-KR" sz="1500" i="1" u="sng" dirty="0">
                <a:solidFill>
                  <a:schemeClr val="tx2">
                    <a:lumMod val="60000"/>
                    <a:lumOff val="40000"/>
                  </a:schemeClr>
                </a:solidFill>
              </a:rPr>
              <a:t>fast enough </a:t>
            </a:r>
            <a:r>
              <a:rPr lang="en-US" altLang="ko-KR" sz="1500" i="1" u="sng" dirty="0"/>
              <a:t>that SW can be tested dozens of times a day</a:t>
            </a:r>
          </a:p>
          <a:p>
            <a:r>
              <a:rPr lang="en-US" altLang="ko-KR" sz="1700" dirty="0" smtClean="0"/>
              <a:t>Advantages </a:t>
            </a:r>
            <a:r>
              <a:rPr lang="en-US" altLang="ko-KR" sz="1700" dirty="0"/>
              <a:t>for SW development</a:t>
            </a:r>
          </a:p>
          <a:p>
            <a:pPr lvl="1"/>
            <a:r>
              <a:rPr lang="en-US" altLang="ko-KR" sz="1500" i="1" u="sng" dirty="0">
                <a:solidFill>
                  <a:schemeClr val="tx2">
                    <a:lumMod val="60000"/>
                    <a:lumOff val="40000"/>
                  </a:schemeClr>
                </a:solidFill>
              </a:rPr>
              <a:t>Enough time </a:t>
            </a:r>
            <a:r>
              <a:rPr lang="en-US" altLang="ko-KR" sz="1500" i="1" u="sng" dirty="0"/>
              <a:t>can be secured </a:t>
            </a:r>
            <a:r>
              <a:rPr lang="en-US" altLang="ko-KR" sz="1500" dirty="0"/>
              <a:t>for SW development and optimization</a:t>
            </a:r>
          </a:p>
          <a:p>
            <a:pPr lvl="1"/>
            <a:r>
              <a:rPr lang="en-US" altLang="ko-KR" sz="1500" i="1" u="sng" dirty="0"/>
              <a:t>Since a separate SW branch for virtual prototyping is not needed</a:t>
            </a:r>
            <a:r>
              <a:rPr lang="en-US" altLang="ko-KR" sz="1500" dirty="0"/>
              <a:t>, </a:t>
            </a:r>
            <a:r>
              <a:rPr lang="en-US" altLang="ko-KR" sz="1500" dirty="0"/>
              <a:t/>
            </a:r>
            <a:br>
              <a:rPr lang="en-US" altLang="ko-KR" sz="1500" dirty="0"/>
            </a:br>
            <a:r>
              <a:rPr lang="en-US" altLang="ko-KR" sz="1500" dirty="0"/>
              <a:t>efficiency of SW development can be secured</a:t>
            </a:r>
          </a:p>
          <a:p>
            <a:r>
              <a:rPr lang="en-US" altLang="ko-KR" sz="1700" dirty="0" smtClean="0"/>
              <a:t>Future </a:t>
            </a:r>
            <a:r>
              <a:rPr lang="en-US" altLang="ko-KR" sz="1700" dirty="0"/>
              <a:t>Work</a:t>
            </a:r>
          </a:p>
          <a:p>
            <a:pPr lvl="1"/>
            <a:r>
              <a:rPr lang="en-US" altLang="ko-KR" sz="1500" i="1" u="sng" dirty="0"/>
              <a:t>Design Methodology development for convenient and fast IP modeling </a:t>
            </a:r>
          </a:p>
          <a:p>
            <a:pPr lvl="1"/>
            <a:r>
              <a:rPr lang="en-US" altLang="ko-KR" sz="1500" i="1" u="sng" dirty="0">
                <a:solidFill>
                  <a:schemeClr val="tx2">
                    <a:lumMod val="60000"/>
                    <a:lumOff val="40000"/>
                  </a:schemeClr>
                </a:solidFill>
              </a:rPr>
              <a:t>Automation system</a:t>
            </a:r>
            <a:r>
              <a:rPr lang="en-US" altLang="ko-KR" sz="1500" dirty="0"/>
              <a:t> for reducing time for virtual prototyping more</a:t>
            </a:r>
            <a:endParaRPr lang="ko-KR" altLang="en-US" sz="1500" dirty="0"/>
          </a:p>
        </p:txBody>
      </p:sp>
    </p:spTree>
    <p:extLst>
      <p:ext uri="{BB962C8B-B14F-4D97-AF65-F5344CB8AC3E}">
        <p14:creationId xmlns:p14="http://schemas.microsoft.com/office/powerpoint/2010/main" val="4280450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uefine">
  <a:themeElements>
    <a:clrScheme name="bluefine 1">
      <a:dk1>
        <a:srgbClr val="000000"/>
      </a:dk1>
      <a:lt1>
        <a:srgbClr val="FFFFFF"/>
      </a:lt1>
      <a:dk2>
        <a:srgbClr val="000066"/>
      </a:dk2>
      <a:lt2>
        <a:srgbClr val="FF6699"/>
      </a:lt2>
      <a:accent1>
        <a:srgbClr val="66CCFF"/>
      </a:accent1>
      <a:accent2>
        <a:srgbClr val="FF6600"/>
      </a:accent2>
      <a:accent3>
        <a:srgbClr val="AAAAB8"/>
      </a:accent3>
      <a:accent4>
        <a:srgbClr val="DADADA"/>
      </a:accent4>
      <a:accent5>
        <a:srgbClr val="B8E2FF"/>
      </a:accent5>
      <a:accent6>
        <a:srgbClr val="E75C00"/>
      </a:accent6>
      <a:hlink>
        <a:srgbClr val="FFCC66"/>
      </a:hlink>
      <a:folHlink>
        <a:srgbClr val="ABE800"/>
      </a:folHlink>
    </a:clrScheme>
    <a:fontScheme name="bluefine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sq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ko-K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sq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ko-K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lnDef>
  </a:objectDefaults>
  <a:extraClrSchemeLst>
    <a:extraClrScheme>
      <a:clrScheme name="bluefine 1">
        <a:dk1>
          <a:srgbClr val="000000"/>
        </a:dk1>
        <a:lt1>
          <a:srgbClr val="FFFFFF"/>
        </a:lt1>
        <a:dk2>
          <a:srgbClr val="000066"/>
        </a:dk2>
        <a:lt2>
          <a:srgbClr val="FF6699"/>
        </a:lt2>
        <a:accent1>
          <a:srgbClr val="66CCFF"/>
        </a:accent1>
        <a:accent2>
          <a:srgbClr val="FF6600"/>
        </a:accent2>
        <a:accent3>
          <a:srgbClr val="AAAAB8"/>
        </a:accent3>
        <a:accent4>
          <a:srgbClr val="DADADA"/>
        </a:accent4>
        <a:accent5>
          <a:srgbClr val="B8E2FF"/>
        </a:accent5>
        <a:accent6>
          <a:srgbClr val="E75C00"/>
        </a:accent6>
        <a:hlink>
          <a:srgbClr val="FFCC66"/>
        </a:hlink>
        <a:folHlink>
          <a:srgbClr val="ABE8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bluefine 1">
    <a:dk1>
      <a:srgbClr val="000000"/>
    </a:dk1>
    <a:lt1>
      <a:srgbClr val="FFFFFF"/>
    </a:lt1>
    <a:dk2>
      <a:srgbClr val="000066"/>
    </a:dk2>
    <a:lt2>
      <a:srgbClr val="FF6699"/>
    </a:lt2>
    <a:accent1>
      <a:srgbClr val="66CCFF"/>
    </a:accent1>
    <a:accent2>
      <a:srgbClr val="FF6600"/>
    </a:accent2>
    <a:accent3>
      <a:srgbClr val="AAAAB8"/>
    </a:accent3>
    <a:accent4>
      <a:srgbClr val="DADADA"/>
    </a:accent4>
    <a:accent5>
      <a:srgbClr val="B8E2FF"/>
    </a:accent5>
    <a:accent6>
      <a:srgbClr val="E75C00"/>
    </a:accent6>
    <a:hlink>
      <a:srgbClr val="FFCC66"/>
    </a:hlink>
    <a:folHlink>
      <a:srgbClr val="ABE8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E:\werk\dac03\bluefine.ppt</Template>
  <TotalTime>16232342</TotalTime>
  <Pages>19</Pages>
  <Words>476</Words>
  <Application>Microsoft Office PowerPoint</Application>
  <PresentationFormat>화면 슬라이드 쇼(16:9)</PresentationFormat>
  <Paragraphs>121</Paragraphs>
  <Slides>6</Slides>
  <Notes>4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7" baseType="lpstr">
      <vt:lpstr>bluefine</vt:lpstr>
      <vt:lpstr>Early SW Bring-up Methodology using Full-SoC level Virtual Prototyping </vt:lpstr>
      <vt:lpstr>Motivation</vt:lpstr>
      <vt:lpstr>Main Idea – Virtual Prototyping</vt:lpstr>
      <vt:lpstr>Implementation and Validation</vt:lpstr>
      <vt:lpstr>Result</vt:lpstr>
      <vt:lpstr>Conclusion</vt:lpstr>
    </vt:vector>
  </TitlesOfParts>
  <Company>WITAN presentaties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DAC Presentation kit</dc:title>
  <dc:subject>bluefine</dc:subject>
  <dc:creator>Carla Otten</dc:creator>
  <cp:lastModifiedBy>김우주/WOOJOOSPACEKIM</cp:lastModifiedBy>
  <cp:revision>128</cp:revision>
  <cp:lastPrinted>1998-03-19T00:23:44Z</cp:lastPrinted>
  <dcterms:created xsi:type="dcterms:W3CDTF">1995-04-19T10:16:14Z</dcterms:created>
  <dcterms:modified xsi:type="dcterms:W3CDTF">2019-05-26T23:32:11Z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Type">
    <vt:i4>1</vt:i4>
  </property>
  <property fmtid="{D5CDD505-2E9C-101B-9397-08002B2CF9AE}" pid="3" name="GraphicType">
    <vt:i4>2</vt:i4>
  </property>
  <property fmtid="{D5CDD505-2E9C-101B-9397-08002B2CF9AE}" pid="4" name="Compression">
    <vt:i4>100</vt:i4>
  </property>
  <property fmtid="{D5CDD505-2E9C-101B-9397-08002B2CF9AE}" pid="5" name="ScreenSize">
    <vt:i4>2</vt:i4>
  </property>
  <property fmtid="{D5CDD505-2E9C-101B-9397-08002B2CF9AE}" pid="6" name="ScreenUsage">
    <vt:i4>2</vt:i4>
  </property>
  <property fmtid="{D5CDD505-2E9C-101B-9397-08002B2CF9AE}" pid="7" name="MailAddress">
    <vt:lpwstr>cacou@xs4all.nl</vt:lpwstr>
  </property>
  <property fmtid="{D5CDD505-2E9C-101B-9397-08002B2CF9AE}" pid="8" name="HomePage">
    <vt:lpwstr/>
  </property>
  <property fmtid="{D5CDD505-2E9C-101B-9397-08002B2CF9AE}" pid="9" name="Other">
    <vt:lpwstr/>
  </property>
  <property fmtid="{D5CDD505-2E9C-101B-9397-08002B2CF9AE}" pid="10" name="DownloadOriginal">
    <vt:bool>true</vt:bool>
  </property>
  <property fmtid="{D5CDD505-2E9C-101B-9397-08002B2CF9AE}" pid="11" name="DownloadIEButton">
    <vt:bool>false</vt:bool>
  </property>
  <property fmtid="{D5CDD505-2E9C-101B-9397-08002B2CF9AE}" pid="12" name="UseBrowserColor">
    <vt:bool>false</vt:bool>
  </property>
  <property fmtid="{D5CDD505-2E9C-101B-9397-08002B2CF9AE}" pid="13" name="BackColor">
    <vt:i4>9043968</vt:i4>
  </property>
  <property fmtid="{D5CDD505-2E9C-101B-9397-08002B2CF9AE}" pid="14" name="TextColor">
    <vt:i4>16777215</vt:i4>
  </property>
  <property fmtid="{D5CDD505-2E9C-101B-9397-08002B2CF9AE}" pid="15" name="LinkColor">
    <vt:i4>16777088</vt:i4>
  </property>
  <property fmtid="{D5CDD505-2E9C-101B-9397-08002B2CF9AE}" pid="16" name="VisitedColor">
    <vt:i4>12615935</vt:i4>
  </property>
  <property fmtid="{D5CDD505-2E9C-101B-9397-08002B2CF9AE}" pid="17" name="TransparentButton">
    <vt:i4>-1</vt:i4>
  </property>
  <property fmtid="{D5CDD505-2E9C-101B-9397-08002B2CF9AE}" pid="18" name="ButtonType">
    <vt:i4>3</vt:i4>
  </property>
  <property fmtid="{D5CDD505-2E9C-101B-9397-08002B2CF9AE}" pid="19" name="ShowNotes">
    <vt:bool>false</vt:bool>
  </property>
  <property fmtid="{D5CDD505-2E9C-101B-9397-08002B2CF9AE}" pid="20" name="NavBtnPos">
    <vt:i4>2</vt:i4>
  </property>
  <property fmtid="{D5CDD505-2E9C-101B-9397-08002B2CF9AE}" pid="21" name="OutputDir">
    <vt:lpwstr>E:\Carla\DAC</vt:lpwstr>
  </property>
  <property fmtid="{D5CDD505-2E9C-101B-9397-08002B2CF9AE}" pid="22" name="NSCPROP_SA">
    <vt:lpwstr>D:\PERSONAL_SPACE\Paper and Seminar\DAC\2019 UT\bluefine1.ppt</vt:lpwstr>
  </property>
</Properties>
</file>